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sldIdLst>
    <p:sldId id="330" r:id="rId3"/>
    <p:sldId id="259" r:id="rId4"/>
    <p:sldId id="266" r:id="rId5"/>
    <p:sldId id="317" r:id="rId6"/>
    <p:sldId id="287" r:id="rId7"/>
    <p:sldId id="363" r:id="rId8"/>
    <p:sldId id="364" r:id="rId9"/>
    <p:sldId id="362" r:id="rId10"/>
    <p:sldId id="365" r:id="rId11"/>
    <p:sldId id="331" r:id="rId12"/>
    <p:sldId id="332" r:id="rId13"/>
    <p:sldId id="298" r:id="rId14"/>
    <p:sldId id="274" r:id="rId15"/>
    <p:sldId id="334" r:id="rId16"/>
    <p:sldId id="352" r:id="rId17"/>
    <p:sldId id="354" r:id="rId18"/>
    <p:sldId id="373" r:id="rId19"/>
    <p:sldId id="335" r:id="rId20"/>
    <p:sldId id="336" r:id="rId21"/>
    <p:sldId id="368" r:id="rId22"/>
    <p:sldId id="369" r:id="rId23"/>
    <p:sldId id="370" r:id="rId24"/>
    <p:sldId id="371" r:id="rId25"/>
    <p:sldId id="372" r:id="rId26"/>
    <p:sldId id="367" r:id="rId27"/>
    <p:sldId id="355" r:id="rId28"/>
    <p:sldId id="356" r:id="rId29"/>
    <p:sldId id="348" r:id="rId30"/>
    <p:sldId id="279" r:id="rId31"/>
    <p:sldId id="349" r:id="rId32"/>
    <p:sldId id="357" r:id="rId33"/>
    <p:sldId id="358" r:id="rId34"/>
    <p:sldId id="359" r:id="rId35"/>
    <p:sldId id="360" r:id="rId36"/>
    <p:sldId id="361" r:id="rId37"/>
    <p:sldId id="350" r:id="rId38"/>
    <p:sldId id="351" r:id="rId39"/>
    <p:sldId id="288" r:id="rId40"/>
    <p:sldId id="366" r:id="rId41"/>
    <p:sldId id="374" r:id="rId42"/>
    <p:sldId id="295" r:id="rId43"/>
    <p:sldId id="340" r:id="rId44"/>
    <p:sldId id="375" r:id="rId45"/>
    <p:sldId id="376" r:id="rId46"/>
    <p:sldId id="377" r:id="rId47"/>
    <p:sldId id="342" r:id="rId48"/>
    <p:sldId id="290" r:id="rId49"/>
    <p:sldId id="344" r:id="rId50"/>
    <p:sldId id="285" r:id="rId51"/>
    <p:sldId id="301" r:id="rId52"/>
    <p:sldId id="277" r:id="rId53"/>
    <p:sldId id="299" r:id="rId54"/>
    <p:sldId id="300" r:id="rId55"/>
    <p:sldId id="346" r:id="rId56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87"/>
          </p14:sldIdLst>
        </p14:section>
        <p14:section name="header/footer" id="{D822C841-9FE4-4E84-A268-C264DFF69FE7}">
          <p14:sldIdLst>
            <p14:sldId id="363"/>
            <p14:sldId id="364"/>
            <p14:sldId id="362"/>
            <p14:sldId id="365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  <p14:sldId id="352"/>
            <p14:sldId id="354"/>
            <p14:sldId id="373"/>
          </p14:sldIdLst>
        </p14:section>
        <p14:section name="회원관리" id="{F687FEBE-F6BD-49F1-9326-FA2F6AF888C6}">
          <p14:sldIdLst>
            <p14:sldId id="335"/>
            <p14:sldId id="336"/>
            <p14:sldId id="368"/>
            <p14:sldId id="369"/>
            <p14:sldId id="370"/>
            <p14:sldId id="371"/>
            <p14:sldId id="372"/>
            <p14:sldId id="367"/>
            <p14:sldId id="355"/>
            <p14:sldId id="356"/>
            <p14:sldId id="348"/>
          </p14:sldIdLst>
        </p14:section>
        <p14:section name="방 정보관리" id="{6BF4378D-46D9-4C81-930A-ED783494D89E}">
          <p14:sldIdLst>
            <p14:sldId id="279"/>
            <p14:sldId id="349"/>
            <p14:sldId id="357"/>
            <p14:sldId id="358"/>
            <p14:sldId id="359"/>
            <p14:sldId id="360"/>
            <p14:sldId id="361"/>
            <p14:sldId id="350"/>
            <p14:sldId id="351"/>
            <p14:sldId id="288"/>
            <p14:sldId id="366"/>
            <p14:sldId id="374"/>
            <p14:sldId id="295"/>
            <p14:sldId id="340"/>
            <p14:sldId id="375"/>
            <p14:sldId id="376"/>
            <p14:sldId id="377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0CECE"/>
    <a:srgbClr val="1BBC9B"/>
    <a:srgbClr val="FCFCFE"/>
    <a:srgbClr val="F9F9F9"/>
    <a:srgbClr val="ECF0F5"/>
    <a:srgbClr val="ED7D31"/>
    <a:srgbClr val="635D4E"/>
    <a:srgbClr val="93918C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481" autoAdjust="0"/>
  </p:normalViewPr>
  <p:slideViewPr>
    <p:cSldViewPr snapToGrid="0">
      <p:cViewPr varScale="1">
        <p:scale>
          <a:sx n="85" d="100"/>
          <a:sy n="8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oblab.kr/canvas-theme/HTML/social-icons.html" TargetMode="External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oblab.kr/canvas-theme/HTML/social-icons.html" TargetMode="External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44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4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image" Target="../media/image46.jpeg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tags" Target="../tags/tag15.xml"/><Relationship Id="rId16" Type="http://schemas.openxmlformats.org/officeDocument/2006/relationships/image" Target="../media/image39.jpe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5" Type="http://schemas.openxmlformats.org/officeDocument/2006/relationships/image" Target="../media/image44.png"/><Relationship Id="rId10" Type="http://schemas.openxmlformats.org/officeDocument/2006/relationships/tags" Target="../tags/tag23.xml"/><Relationship Id="rId19" Type="http://schemas.openxmlformats.org/officeDocument/2006/relationships/image" Target="../media/image32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32.png"/><Relationship Id="rId5" Type="http://schemas.openxmlformats.org/officeDocument/2006/relationships/image" Target="../media/image56.png"/><Relationship Id="rId10" Type="http://schemas.openxmlformats.org/officeDocument/2006/relationships/image" Target="../media/image52.JPG"/><Relationship Id="rId4" Type="http://schemas.openxmlformats.org/officeDocument/2006/relationships/image" Target="../media/image53.png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32.png"/><Relationship Id="rId5" Type="http://schemas.openxmlformats.org/officeDocument/2006/relationships/image" Target="../media/image57.png"/><Relationship Id="rId10" Type="http://schemas.openxmlformats.org/officeDocument/2006/relationships/image" Target="../media/image52.JPG"/><Relationship Id="rId4" Type="http://schemas.openxmlformats.org/officeDocument/2006/relationships/image" Target="../media/image53.pn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53.png"/><Relationship Id="rId9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image" Target="../media/image6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image" Target="../media/image24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32.png"/><Relationship Id="rId1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7.png"/><Relationship Id="rId7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68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4.png"/><Relationship Id="rId1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9.png"/><Relationship Id="rId3" Type="http://schemas.openxmlformats.org/officeDocument/2006/relationships/hyperlink" Target="https://github.com/alvarotrigo/fullPage.js#methods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78.png"/><Relationship Id="rId2" Type="http://schemas.openxmlformats.org/officeDocument/2006/relationships/hyperlink" Target="https://alvarotrigo.com/fullPage/examples/fixedHeaders.html" TargetMode="Externa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6.png"/><Relationship Id="rId5" Type="http://schemas.openxmlformats.org/officeDocument/2006/relationships/hyperlink" Target="https://blueimp.github.io/jQuery-File-Upload/index.html" TargetMode="External"/><Relationship Id="rId15" Type="http://schemas.openxmlformats.org/officeDocument/2006/relationships/image" Target="../media/image81.png"/><Relationship Id="rId10" Type="http://schemas.openxmlformats.org/officeDocument/2006/relationships/image" Target="../media/image75.png"/><Relationship Id="rId4" Type="http://schemas.openxmlformats.org/officeDocument/2006/relationships/hyperlink" Target="http://dev.moblab.kr/canvas-theme/HTML/component-radios-switches.html" TargetMode="External"/><Relationship Id="rId9" Type="http://schemas.openxmlformats.org/officeDocument/2006/relationships/image" Target="../media/image71.png"/><Relationship Id="rId1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90.JP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5.xml"/><Relationship Id="rId16" Type="http://schemas.openxmlformats.org/officeDocument/2006/relationships/image" Target="../media/image93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5" Type="http://schemas.openxmlformats.org/officeDocument/2006/relationships/image" Target="../media/image92.png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95.jpe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94.JP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15" Type="http://schemas.openxmlformats.org/officeDocument/2006/relationships/image" Target="../media/image97.png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26" Type="http://schemas.openxmlformats.org/officeDocument/2006/relationships/image" Target="../media/image48.png"/><Relationship Id="rId3" Type="http://schemas.openxmlformats.org/officeDocument/2006/relationships/tags" Target="../tags/tag4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5" Type="http://schemas.openxmlformats.org/officeDocument/2006/relationships/image" Target="../media/image32.png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tags" Target="../tags/tag63.xml"/><Relationship Id="rId29" Type="http://schemas.openxmlformats.org/officeDocument/2006/relationships/image" Target="../media/image49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image" Target="../media/image44.png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image" Target="../media/image47.png"/><Relationship Id="rId28" Type="http://schemas.openxmlformats.org/officeDocument/2006/relationships/image" Target="../media/image39.jpeg"/><Relationship Id="rId10" Type="http://schemas.openxmlformats.org/officeDocument/2006/relationships/tags" Target="../tags/tag53.xml"/><Relationship Id="rId19" Type="http://schemas.openxmlformats.org/officeDocument/2006/relationships/tags" Target="../tags/tag62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image" Target="../media/image45.png"/><Relationship Id="rId27" Type="http://schemas.openxmlformats.org/officeDocument/2006/relationships/image" Target="../media/image98.png"/><Relationship Id="rId30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100.JP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99.JP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104.JP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103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104.JP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103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2" y="796659"/>
            <a:ext cx="11191875" cy="733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2"/>
            <a:endCxn id="51" idx="0"/>
          </p:cNvCxnSpPr>
          <p:nvPr/>
        </p:nvCxnSpPr>
        <p:spPr>
          <a:xfrm>
            <a:off x="2406746" y="1561920"/>
            <a:ext cx="0" cy="13717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799704" y="874780"/>
            <a:ext cx="1214084" cy="68714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419135" y="1699094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968957" y="102790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사진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79188" y="102487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지도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389419" y="1024870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채팅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881862" y="1040788"/>
            <a:ext cx="66809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ko-KR" sz="1200" b="1" dirty="0"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035" y="1001444"/>
            <a:ext cx="371475" cy="32385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688253" y="77763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Viewer[Embed](1)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ID</a:t>
            </a: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</a:rPr>
              <a:t>://dev.moblab.kr/canvas-theme/HTML/widgets.html</a:t>
            </a:r>
            <a:endParaRPr lang="ko-KR" altLang="en-US" sz="1000" b="1" dirty="0">
              <a:latin typeface="Arial" panose="020B0604020202020204" pitchFamily="34" charset="0"/>
            </a:endParaRPr>
          </a:p>
          <a:p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0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Viewer[Web](1)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51700" y="2044700"/>
            <a:ext cx="412336" cy="1765300"/>
          </a:xfrm>
          <a:prstGeom prst="rect">
            <a:avLst/>
          </a:prstGeom>
          <a:solidFill>
            <a:srgbClr val="FC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</a:t>
            </a:r>
            <a:r>
              <a:rPr lang="en-US" altLang="ko-KR" b="1" dirty="0" smtClean="0"/>
              <a:t>Viewer[</a:t>
            </a:r>
            <a:r>
              <a:rPr lang="en-US" altLang="ko-KR" b="1" dirty="0" smtClean="0"/>
              <a:t>Mobile</a:t>
            </a:r>
            <a:r>
              <a:rPr lang="en-US" altLang="ko-KR" b="1" dirty="0" smtClean="0"/>
              <a:t>](</a:t>
            </a:r>
            <a:r>
              <a:rPr lang="en-US" altLang="ko-KR" b="1" dirty="0" smtClean="0"/>
              <a:t>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51700" y="2044700"/>
            <a:ext cx="412336" cy="1765300"/>
          </a:xfrm>
          <a:prstGeom prst="rect">
            <a:avLst/>
          </a:prstGeom>
          <a:solidFill>
            <a:srgbClr val="FC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99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2090" y="4175834"/>
            <a:ext cx="6176453" cy="272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stCxn id="30" idx="3"/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21759" cy="2094550"/>
            <a:chOff x="610224" y="955280"/>
            <a:chExt cx="4432100" cy="1516436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8910" y="1176951"/>
              <a:ext cx="1333414" cy="1294765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 smtClean="0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5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레벨</a:t>
              </a:r>
              <a:endParaRPr lang="ko-KR" altLang="en-US" sz="1000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Follower(</a:t>
            </a:r>
            <a:r>
              <a:rPr lang="ko-KR" altLang="en-US" sz="1400" b="1" dirty="0" smtClean="0"/>
              <a:t>나를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following(</a:t>
            </a:r>
            <a:r>
              <a:rPr lang="ko-KR" altLang="en-US" sz="1400" b="1" dirty="0" smtClean="0"/>
              <a:t>내가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</a:t>
            </a:r>
            <a:r>
              <a:rPr lang="en-US" altLang="ko-KR" sz="1400" b="1" dirty="0" smtClean="0"/>
              <a:t>posts(</a:t>
            </a:r>
            <a:r>
              <a:rPr lang="ko-KR" altLang="en-US" sz="1400" b="1" dirty="0" smtClean="0"/>
              <a:t>내 </a:t>
            </a:r>
            <a:r>
              <a:rPr lang="ko-KR" altLang="en-US" sz="1400" b="1" dirty="0" err="1" smtClean="0"/>
              <a:t>작성글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replies(</a:t>
            </a:r>
            <a:r>
              <a:rPr lang="ko-KR" altLang="en-US" sz="1400" b="1" dirty="0" smtClean="0"/>
              <a:t>게시물별 </a:t>
            </a:r>
            <a:r>
              <a:rPr lang="ko-KR" altLang="en-US" sz="1400" b="1" dirty="0" err="1" smtClean="0"/>
              <a:t>댓글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likeposts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좋아요를</a:t>
            </a:r>
            <a:r>
              <a:rPr lang="ko-KR" altLang="en-US" sz="1400" b="1" dirty="0" smtClean="0"/>
              <a:t> 누른 글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사진을 올리면 </a:t>
            </a:r>
            <a:r>
              <a:rPr lang="ko-KR" altLang="en-US" sz="1400" b="1" dirty="0" err="1" smtClean="0"/>
              <a:t>인스타나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페이스북에</a:t>
            </a:r>
            <a:r>
              <a:rPr lang="ko-KR" altLang="en-US" sz="1400" b="1" dirty="0" smtClean="0"/>
              <a:t> 동시에 올라갈 수 있도록 하는 것도 </a:t>
            </a:r>
            <a:r>
              <a:rPr lang="ko-KR" altLang="en-US" sz="1400" b="1" dirty="0" err="1" smtClean="0"/>
              <a:t>좋을듯</a:t>
            </a:r>
            <a:r>
              <a:rPr lang="en-US" altLang="ko-KR" sz="1400" b="1" dirty="0" smtClean="0"/>
              <a:t>!</a:t>
            </a:r>
            <a:endParaRPr lang="en-US" altLang="ko-KR" sz="1400" b="1" dirty="0" smtClean="0"/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나를 좋아한 사람 수</a:t>
            </a:r>
            <a:endParaRPr lang="ko-KR" altLang="en-US" sz="1200" dirty="0"/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 smtClean="0"/>
              <a:t>likeposts</a:t>
            </a:r>
            <a:endParaRPr lang="ko-KR" altLang="en-US" sz="800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Follower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99" y="2733342"/>
            <a:ext cx="4371729" cy="10232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091" y="3213963"/>
            <a:ext cx="4348137" cy="3843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419" y="3576142"/>
            <a:ext cx="4372809" cy="3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 smtClean="0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레벨</a:t>
              </a:r>
              <a:endParaRPr lang="ko-KR" altLang="en-US" sz="1000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Follower(</a:t>
            </a:r>
            <a:r>
              <a:rPr lang="ko-KR" altLang="en-US" sz="1400" b="1" dirty="0" smtClean="0"/>
              <a:t>나를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following(</a:t>
            </a:r>
            <a:r>
              <a:rPr lang="ko-KR" altLang="en-US" sz="1400" b="1" dirty="0" smtClean="0"/>
              <a:t>내가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</a:t>
            </a:r>
            <a:r>
              <a:rPr lang="en-US" altLang="ko-KR" sz="1400" b="1" dirty="0" smtClean="0"/>
              <a:t>posts(</a:t>
            </a:r>
            <a:r>
              <a:rPr lang="ko-KR" altLang="en-US" sz="1400" b="1" dirty="0" smtClean="0"/>
              <a:t>내 </a:t>
            </a:r>
            <a:r>
              <a:rPr lang="ko-KR" altLang="en-US" sz="1400" b="1" dirty="0" err="1" smtClean="0"/>
              <a:t>작성글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replies(</a:t>
            </a:r>
            <a:r>
              <a:rPr lang="ko-KR" altLang="en-US" sz="1400" b="1" dirty="0" smtClean="0"/>
              <a:t>게시물별 </a:t>
            </a:r>
            <a:r>
              <a:rPr lang="ko-KR" altLang="en-US" sz="1400" b="1" dirty="0" err="1" smtClean="0"/>
              <a:t>댓글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likeposts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좋아요를</a:t>
            </a:r>
            <a:r>
              <a:rPr lang="ko-KR" altLang="en-US" sz="1400" b="1" dirty="0" smtClean="0"/>
              <a:t> 누른 글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사진을 올리면 </a:t>
            </a:r>
            <a:r>
              <a:rPr lang="ko-KR" altLang="en-US" sz="1400" b="1" dirty="0" err="1" smtClean="0"/>
              <a:t>인스타나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페이스북에</a:t>
            </a:r>
            <a:r>
              <a:rPr lang="ko-KR" altLang="en-US" sz="1400" b="1" dirty="0" smtClean="0"/>
              <a:t> 동시에 올라갈 수 있도록 하는 것도 </a:t>
            </a:r>
            <a:r>
              <a:rPr lang="ko-KR" altLang="en-US" sz="1400" b="1" dirty="0" err="1" smtClean="0"/>
              <a:t>좋을듯</a:t>
            </a:r>
            <a:r>
              <a:rPr lang="en-US" altLang="ko-KR" sz="1400" b="1" dirty="0" smtClean="0"/>
              <a:t>!</a:t>
            </a:r>
            <a:endParaRPr lang="en-US" altLang="ko-KR" sz="1400" b="1" dirty="0" smtClean="0"/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나를 좋아한 사람 수</a:t>
            </a:r>
            <a:endParaRPr lang="ko-KR" altLang="en-US" sz="1200" dirty="0"/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Follower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 smtClean="0"/>
              <a:t>likeposts</a:t>
            </a:r>
            <a:endParaRPr lang="ko-KR" altLang="en-US" sz="8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99" y="2733342"/>
            <a:ext cx="4371729" cy="102327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91" y="3213963"/>
            <a:ext cx="4348137" cy="38432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419" y="3576142"/>
            <a:ext cx="4372809" cy="372639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Following</a:t>
            </a:r>
            <a:endParaRPr lang="ko-KR" altLang="en-US" sz="800" dirty="0"/>
          </a:p>
        </p:txBody>
      </p:sp>
      <p:grpSp>
        <p:nvGrpSpPr>
          <p:cNvPr id="4" name="그룹 3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542090" y="4175834"/>
            <a:ext cx="6176453" cy="272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34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97065" y="583445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7647" y="3122946"/>
            <a:ext cx="1935066" cy="960042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551900" y="3459784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71" name="타원 70"/>
          <p:cNvSpPr/>
          <p:nvPr/>
        </p:nvSpPr>
        <p:spPr>
          <a:xfrm>
            <a:off x="2078365" y="37140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1838207" y="3775265"/>
            <a:ext cx="337817" cy="22938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90618" y="3124471"/>
            <a:ext cx="1935066" cy="960042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2704871" y="3461309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80" name="타원 79"/>
          <p:cNvSpPr/>
          <p:nvPr/>
        </p:nvSpPr>
        <p:spPr>
          <a:xfrm>
            <a:off x="4231335" y="3715588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3991178" y="3776790"/>
            <a:ext cx="337817" cy="229382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6300" y="3109624"/>
            <a:ext cx="1935066" cy="960042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4770553" y="344646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89" name="타원 88"/>
          <p:cNvSpPr/>
          <p:nvPr/>
        </p:nvSpPr>
        <p:spPr>
          <a:xfrm>
            <a:off x="6297017" y="370074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6056859" y="3761942"/>
            <a:ext cx="337817" cy="229382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7267480" y="382804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portfolio-3.html</a:t>
            </a:r>
            <a:endParaRPr lang="ko-KR" altLang="en-US" sz="1200" dirty="0"/>
          </a:p>
        </p:txBody>
      </p:sp>
      <p:cxnSp>
        <p:nvCxnSpPr>
          <p:cNvPr id="92" name="직선 화살표 연결선 91"/>
          <p:cNvCxnSpPr>
            <a:stCxn id="117" idx="3"/>
          </p:cNvCxnSpPr>
          <p:nvPr/>
        </p:nvCxnSpPr>
        <p:spPr>
          <a:xfrm flipV="1">
            <a:off x="6847439" y="3991325"/>
            <a:ext cx="491948" cy="3919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2618" y="4439869"/>
            <a:ext cx="1935066" cy="960042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546871" y="4776707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7" name="타원 96"/>
          <p:cNvSpPr/>
          <p:nvPr/>
        </p:nvSpPr>
        <p:spPr>
          <a:xfrm>
            <a:off x="2073336" y="5030985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1833178" y="5092187"/>
            <a:ext cx="337817" cy="229382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85589" y="4441394"/>
            <a:ext cx="1935066" cy="960042"/>
          </a:xfrm>
          <a:prstGeom prst="rect">
            <a:avLst/>
          </a:prstGeom>
        </p:spPr>
      </p:pic>
      <p:sp>
        <p:nvSpPr>
          <p:cNvPr id="102" name="모서리가 둥근 직사각형 101"/>
          <p:cNvSpPr/>
          <p:nvPr/>
        </p:nvSpPr>
        <p:spPr>
          <a:xfrm>
            <a:off x="2699842" y="477823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05" name="타원 104"/>
          <p:cNvSpPr/>
          <p:nvPr/>
        </p:nvSpPr>
        <p:spPr>
          <a:xfrm>
            <a:off x="4226306" y="503251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3986149" y="5093712"/>
            <a:ext cx="337817" cy="229382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1271" y="4426547"/>
            <a:ext cx="1935066" cy="960042"/>
          </a:xfrm>
          <a:prstGeom prst="rect">
            <a:avLst/>
          </a:prstGeom>
        </p:spPr>
      </p:pic>
      <p:sp>
        <p:nvSpPr>
          <p:cNvPr id="113" name="모서리가 둥근 직사각형 112"/>
          <p:cNvSpPr/>
          <p:nvPr/>
        </p:nvSpPr>
        <p:spPr>
          <a:xfrm>
            <a:off x="4765524" y="4763385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14" name="타원 113"/>
          <p:cNvSpPr/>
          <p:nvPr/>
        </p:nvSpPr>
        <p:spPr>
          <a:xfrm>
            <a:off x="6291988" y="50176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6051830" y="5078865"/>
            <a:ext cx="337817" cy="229382"/>
          </a:xfrm>
          <a:prstGeom prst="rect">
            <a:avLst/>
          </a:prstGeom>
        </p:spPr>
      </p:pic>
      <p:sp>
        <p:nvSpPr>
          <p:cNvPr id="117" name="직사각형 116"/>
          <p:cNvSpPr/>
          <p:nvPr/>
        </p:nvSpPr>
        <p:spPr>
          <a:xfrm>
            <a:off x="518499" y="3062586"/>
            <a:ext cx="6328940" cy="264132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 smtClean="0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3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레벨</a:t>
              </a:r>
              <a:endParaRPr lang="ko-KR" altLang="en-US" sz="1000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Follower(</a:t>
            </a:r>
            <a:r>
              <a:rPr lang="ko-KR" altLang="en-US" sz="1400" b="1" dirty="0" smtClean="0"/>
              <a:t>나를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following(</a:t>
            </a:r>
            <a:r>
              <a:rPr lang="ko-KR" altLang="en-US" sz="1400" b="1" dirty="0" smtClean="0"/>
              <a:t>내가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</a:t>
            </a:r>
            <a:r>
              <a:rPr lang="en-US" altLang="ko-KR" sz="1400" b="1" dirty="0" smtClean="0"/>
              <a:t>posts(</a:t>
            </a:r>
            <a:r>
              <a:rPr lang="ko-KR" altLang="en-US" sz="1400" b="1" dirty="0" smtClean="0"/>
              <a:t>내 </a:t>
            </a:r>
            <a:r>
              <a:rPr lang="ko-KR" altLang="en-US" sz="1400" b="1" dirty="0" err="1" smtClean="0"/>
              <a:t>작성글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replies(</a:t>
            </a:r>
            <a:r>
              <a:rPr lang="ko-KR" altLang="en-US" sz="1400" b="1" dirty="0" smtClean="0"/>
              <a:t>게시물별 </a:t>
            </a:r>
            <a:r>
              <a:rPr lang="ko-KR" altLang="en-US" sz="1400" b="1" dirty="0" err="1" smtClean="0"/>
              <a:t>댓글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likeposts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좋아요를</a:t>
            </a:r>
            <a:r>
              <a:rPr lang="ko-KR" altLang="en-US" sz="1400" b="1" dirty="0" smtClean="0"/>
              <a:t> 누른 글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사진을 올리면 </a:t>
            </a:r>
            <a:r>
              <a:rPr lang="ko-KR" altLang="en-US" sz="1400" b="1" dirty="0" err="1" smtClean="0"/>
              <a:t>인스타나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페이스북에</a:t>
            </a:r>
            <a:r>
              <a:rPr lang="ko-KR" altLang="en-US" sz="1400" b="1" dirty="0" smtClean="0"/>
              <a:t> 동시에 올라갈 수 있도록 하는 것도 </a:t>
            </a:r>
            <a:r>
              <a:rPr lang="ko-KR" altLang="en-US" sz="1400" b="1" dirty="0" err="1" smtClean="0"/>
              <a:t>좋을듯</a:t>
            </a:r>
            <a:r>
              <a:rPr lang="en-US" altLang="ko-KR" sz="1400" b="1" dirty="0" smtClean="0"/>
              <a:t>!</a:t>
            </a:r>
            <a:endParaRPr lang="en-US" altLang="ko-KR" sz="1400" b="1" dirty="0" smtClean="0"/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나를 좋아한 사람 수</a:t>
            </a:r>
            <a:endParaRPr lang="ko-KR" altLang="en-US" sz="1200" dirty="0"/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Following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 smtClean="0"/>
              <a:t>likeposts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posts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18" y="4074981"/>
            <a:ext cx="1967827" cy="26978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849" y="4113478"/>
            <a:ext cx="1967827" cy="269783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90" y="4061255"/>
            <a:ext cx="1967827" cy="26978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91" y="5395631"/>
            <a:ext cx="1967827" cy="26978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22" y="5434128"/>
            <a:ext cx="1967827" cy="269783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63" y="5381905"/>
            <a:ext cx="1967827" cy="269783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1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271146" y="419790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 smtClean="0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레벨</a:t>
              </a:r>
              <a:endParaRPr lang="ko-KR" altLang="en-US" sz="1000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Follower(</a:t>
            </a:r>
            <a:r>
              <a:rPr lang="ko-KR" altLang="en-US" sz="1400" b="1" dirty="0" smtClean="0"/>
              <a:t>나를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following(</a:t>
            </a:r>
            <a:r>
              <a:rPr lang="ko-KR" altLang="en-US" sz="1400" b="1" dirty="0" smtClean="0"/>
              <a:t>내가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</a:t>
            </a:r>
            <a:r>
              <a:rPr lang="en-US" altLang="ko-KR" sz="1400" b="1" dirty="0" smtClean="0"/>
              <a:t>posts(</a:t>
            </a:r>
            <a:r>
              <a:rPr lang="ko-KR" altLang="en-US" sz="1400" b="1" dirty="0" smtClean="0"/>
              <a:t>내 </a:t>
            </a:r>
            <a:r>
              <a:rPr lang="ko-KR" altLang="en-US" sz="1400" b="1" dirty="0" err="1" smtClean="0"/>
              <a:t>작성글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replies(</a:t>
            </a:r>
            <a:r>
              <a:rPr lang="ko-KR" altLang="en-US" sz="1400" b="1" dirty="0" smtClean="0"/>
              <a:t>게시물별 </a:t>
            </a:r>
            <a:r>
              <a:rPr lang="ko-KR" altLang="en-US" sz="1400" b="1" dirty="0" err="1" smtClean="0"/>
              <a:t>댓글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likeposts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좋아요를</a:t>
            </a:r>
            <a:r>
              <a:rPr lang="ko-KR" altLang="en-US" sz="1400" b="1" dirty="0" smtClean="0"/>
              <a:t> 누른 글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사진을 올리면 </a:t>
            </a:r>
            <a:r>
              <a:rPr lang="ko-KR" altLang="en-US" sz="1400" b="1" dirty="0" err="1" smtClean="0"/>
              <a:t>인스타나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페이스북에</a:t>
            </a:r>
            <a:r>
              <a:rPr lang="ko-KR" altLang="en-US" sz="1400" b="1" dirty="0" smtClean="0"/>
              <a:t> 동시에 올라갈 수 있도록 하는 것도 </a:t>
            </a:r>
            <a:r>
              <a:rPr lang="ko-KR" altLang="en-US" sz="1400" b="1" dirty="0" err="1" smtClean="0"/>
              <a:t>좋을듯</a:t>
            </a:r>
            <a:r>
              <a:rPr lang="en-US" altLang="ko-KR" sz="1400" b="1" dirty="0" smtClean="0"/>
              <a:t>!</a:t>
            </a:r>
            <a:endParaRPr lang="en-US" altLang="ko-KR" sz="1400" b="1" dirty="0" smtClean="0"/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나를 좋아한 사람 수</a:t>
            </a:r>
            <a:endParaRPr lang="ko-KR" altLang="en-US" sz="1200" dirty="0"/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posts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 smtClean="0"/>
              <a:t>likeposts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replies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0" y="2717797"/>
            <a:ext cx="4364520" cy="808244"/>
          </a:xfrm>
          <a:prstGeom prst="rect">
            <a:avLst/>
          </a:prstGeom>
        </p:spPr>
      </p:pic>
      <p:cxnSp>
        <p:nvCxnSpPr>
          <p:cNvPr id="57" name="직선 화살표 연결선 56"/>
          <p:cNvCxnSpPr>
            <a:stCxn id="59" idx="2"/>
          </p:cNvCxnSpPr>
          <p:nvPr/>
        </p:nvCxnSpPr>
        <p:spPr>
          <a:xfrm>
            <a:off x="4708649" y="3061303"/>
            <a:ext cx="295017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627070" y="2739916"/>
            <a:ext cx="163158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4968956" y="3126413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원문 링크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새창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grpSp>
        <p:nvGrpSpPr>
          <p:cNvPr id="61" name="그룹 60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6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30057" y="57946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 smtClean="0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레벨</a:t>
              </a:r>
              <a:endParaRPr lang="ko-KR" altLang="en-US" sz="1000" dirty="0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Follower(</a:t>
            </a:r>
            <a:r>
              <a:rPr lang="ko-KR" altLang="en-US" sz="1400" b="1" dirty="0" smtClean="0"/>
              <a:t>나를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following(</a:t>
            </a:r>
            <a:r>
              <a:rPr lang="ko-KR" altLang="en-US" sz="1400" b="1" dirty="0" smtClean="0"/>
              <a:t>내가 </a:t>
            </a:r>
            <a:r>
              <a:rPr lang="ko-KR" altLang="en-US" sz="1400" b="1" dirty="0" err="1" smtClean="0"/>
              <a:t>팔로워한</a:t>
            </a:r>
            <a:r>
              <a:rPr lang="ko-KR" altLang="en-US" sz="1400" b="1" dirty="0" smtClean="0"/>
              <a:t> 사람</a:t>
            </a:r>
            <a:r>
              <a:rPr lang="en-US" altLang="ko-KR" sz="1400" b="1" dirty="0" smtClean="0"/>
              <a:t>), </a:t>
            </a:r>
            <a:r>
              <a:rPr lang="en-US" altLang="ko-KR" sz="1400" b="1" dirty="0" smtClean="0"/>
              <a:t>posts(</a:t>
            </a:r>
            <a:r>
              <a:rPr lang="ko-KR" altLang="en-US" sz="1400" b="1" dirty="0" smtClean="0"/>
              <a:t>내 </a:t>
            </a:r>
            <a:r>
              <a:rPr lang="ko-KR" altLang="en-US" sz="1400" b="1" dirty="0" err="1" smtClean="0"/>
              <a:t>작성글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replies(</a:t>
            </a:r>
            <a:r>
              <a:rPr lang="ko-KR" altLang="en-US" sz="1400" b="1" dirty="0" smtClean="0"/>
              <a:t>게시물별 </a:t>
            </a:r>
            <a:r>
              <a:rPr lang="ko-KR" altLang="en-US" sz="1400" b="1" dirty="0" err="1" smtClean="0"/>
              <a:t>댓글</a:t>
            </a:r>
            <a:r>
              <a:rPr lang="en-US" altLang="ko-KR" sz="1400" b="1" dirty="0"/>
              <a:t>)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likeposts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좋아요를</a:t>
            </a:r>
            <a:r>
              <a:rPr lang="ko-KR" altLang="en-US" sz="1400" b="1" dirty="0" smtClean="0"/>
              <a:t> 누른 글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사진을 올리면 </a:t>
            </a:r>
            <a:r>
              <a:rPr lang="ko-KR" altLang="en-US" sz="1400" b="1" dirty="0" err="1" smtClean="0"/>
              <a:t>인스타나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페이스북에</a:t>
            </a:r>
            <a:r>
              <a:rPr lang="ko-KR" altLang="en-US" sz="1400" b="1" dirty="0" smtClean="0"/>
              <a:t> 동시에 올라갈 수 있도록 하는 것도 </a:t>
            </a:r>
            <a:r>
              <a:rPr lang="ko-KR" altLang="en-US" sz="1400" b="1" dirty="0" err="1" smtClean="0"/>
              <a:t>좋을듯</a:t>
            </a:r>
            <a:r>
              <a:rPr lang="en-US" altLang="ko-KR" sz="1400" b="1" dirty="0" smtClean="0"/>
              <a:t>!</a:t>
            </a:r>
            <a:endParaRPr lang="en-US" altLang="ko-KR" sz="1400" b="1" dirty="0" smtClean="0"/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나를 좋아한 사람 수</a:t>
            </a:r>
            <a:endParaRPr lang="ko-KR" altLang="en-US" sz="1200" dirty="0"/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smtClean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err="1" smtClean="0"/>
              <a:t>likeposts</a:t>
            </a:r>
            <a:endParaRPr lang="ko-KR" altLang="en-US" sz="800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7647" y="3122946"/>
            <a:ext cx="1935066" cy="960042"/>
          </a:xfrm>
          <a:prstGeom prst="rect">
            <a:avLst/>
          </a:prstGeom>
        </p:spPr>
      </p:pic>
      <p:sp>
        <p:nvSpPr>
          <p:cNvPr id="121" name="모서리가 둥근 직사각형 120"/>
          <p:cNvSpPr/>
          <p:nvPr/>
        </p:nvSpPr>
        <p:spPr>
          <a:xfrm>
            <a:off x="551900" y="3459784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22" name="타원 121"/>
          <p:cNvSpPr/>
          <p:nvPr/>
        </p:nvSpPr>
        <p:spPr>
          <a:xfrm>
            <a:off x="2078365" y="37140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838207" y="3775265"/>
            <a:ext cx="337817" cy="22938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90618" y="3124471"/>
            <a:ext cx="1935066" cy="960042"/>
          </a:xfrm>
          <a:prstGeom prst="rect">
            <a:avLst/>
          </a:prstGeom>
        </p:spPr>
      </p:pic>
      <p:sp>
        <p:nvSpPr>
          <p:cNvPr id="128" name="모서리가 둥근 직사각형 127"/>
          <p:cNvSpPr/>
          <p:nvPr/>
        </p:nvSpPr>
        <p:spPr>
          <a:xfrm>
            <a:off x="2704871" y="3461309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29" name="타원 128"/>
          <p:cNvSpPr/>
          <p:nvPr/>
        </p:nvSpPr>
        <p:spPr>
          <a:xfrm>
            <a:off x="4231335" y="3715588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991178" y="3776790"/>
            <a:ext cx="337817" cy="229382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6300" y="3109624"/>
            <a:ext cx="1935066" cy="960042"/>
          </a:xfrm>
          <a:prstGeom prst="rect">
            <a:avLst/>
          </a:prstGeom>
        </p:spPr>
      </p:pic>
      <p:sp>
        <p:nvSpPr>
          <p:cNvPr id="132" name="모서리가 둥근 직사각형 131"/>
          <p:cNvSpPr/>
          <p:nvPr/>
        </p:nvSpPr>
        <p:spPr>
          <a:xfrm>
            <a:off x="4770553" y="344646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33" name="타원 132"/>
          <p:cNvSpPr/>
          <p:nvPr/>
        </p:nvSpPr>
        <p:spPr>
          <a:xfrm>
            <a:off x="6297017" y="370074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6056859" y="3761942"/>
            <a:ext cx="337817" cy="229382"/>
          </a:xfrm>
          <a:prstGeom prst="rect">
            <a:avLst/>
          </a:prstGeom>
        </p:spPr>
      </p:pic>
      <p:sp>
        <p:nvSpPr>
          <p:cNvPr id="135" name="직사각형 134"/>
          <p:cNvSpPr/>
          <p:nvPr/>
        </p:nvSpPr>
        <p:spPr>
          <a:xfrm>
            <a:off x="7267480" y="382804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portfolio-3.html</a:t>
            </a:r>
            <a:endParaRPr lang="ko-KR" altLang="en-US" sz="1200" dirty="0"/>
          </a:p>
        </p:txBody>
      </p:sp>
      <p:cxnSp>
        <p:nvCxnSpPr>
          <p:cNvPr id="136" name="직선 화살표 연결선 135"/>
          <p:cNvCxnSpPr>
            <a:stCxn id="161" idx="3"/>
          </p:cNvCxnSpPr>
          <p:nvPr/>
        </p:nvCxnSpPr>
        <p:spPr>
          <a:xfrm flipV="1">
            <a:off x="6847439" y="3991325"/>
            <a:ext cx="491948" cy="3919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2618" y="4439869"/>
            <a:ext cx="1935066" cy="960042"/>
          </a:xfrm>
          <a:prstGeom prst="rect">
            <a:avLst/>
          </a:prstGeom>
        </p:spPr>
      </p:pic>
      <p:sp>
        <p:nvSpPr>
          <p:cNvPr id="145" name="모서리가 둥근 직사각형 144"/>
          <p:cNvSpPr/>
          <p:nvPr/>
        </p:nvSpPr>
        <p:spPr>
          <a:xfrm>
            <a:off x="546871" y="4776707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46" name="타원 145"/>
          <p:cNvSpPr/>
          <p:nvPr/>
        </p:nvSpPr>
        <p:spPr>
          <a:xfrm>
            <a:off x="2073336" y="5030985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833178" y="5092187"/>
            <a:ext cx="337817" cy="229382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85589" y="4441394"/>
            <a:ext cx="1935066" cy="960042"/>
          </a:xfrm>
          <a:prstGeom prst="rect">
            <a:avLst/>
          </a:prstGeom>
        </p:spPr>
      </p:pic>
      <p:sp>
        <p:nvSpPr>
          <p:cNvPr id="154" name="모서리가 둥근 직사각형 153"/>
          <p:cNvSpPr/>
          <p:nvPr/>
        </p:nvSpPr>
        <p:spPr>
          <a:xfrm>
            <a:off x="2699842" y="477823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5" name="타원 154"/>
          <p:cNvSpPr/>
          <p:nvPr/>
        </p:nvSpPr>
        <p:spPr>
          <a:xfrm>
            <a:off x="4226306" y="503251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986149" y="5093712"/>
            <a:ext cx="337817" cy="229382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1271" y="4426547"/>
            <a:ext cx="1935066" cy="960042"/>
          </a:xfrm>
          <a:prstGeom prst="rect">
            <a:avLst/>
          </a:prstGeom>
        </p:spPr>
      </p:pic>
      <p:sp>
        <p:nvSpPr>
          <p:cNvPr id="158" name="모서리가 둥근 직사각형 157"/>
          <p:cNvSpPr/>
          <p:nvPr/>
        </p:nvSpPr>
        <p:spPr>
          <a:xfrm>
            <a:off x="4765524" y="4763385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9" name="타원 158"/>
          <p:cNvSpPr/>
          <p:nvPr/>
        </p:nvSpPr>
        <p:spPr>
          <a:xfrm>
            <a:off x="6291988" y="50176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6051830" y="5078865"/>
            <a:ext cx="337817" cy="229382"/>
          </a:xfrm>
          <a:prstGeom prst="rect">
            <a:avLst/>
          </a:prstGeom>
        </p:spPr>
      </p:pic>
      <p:sp>
        <p:nvSpPr>
          <p:cNvPr id="161" name="직사각형 160"/>
          <p:cNvSpPr/>
          <p:nvPr/>
        </p:nvSpPr>
        <p:spPr>
          <a:xfrm>
            <a:off x="518499" y="3062586"/>
            <a:ext cx="6328940" cy="264132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18" y="4074981"/>
            <a:ext cx="1967827" cy="26978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849" y="4113478"/>
            <a:ext cx="1967827" cy="269783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90" y="4061255"/>
            <a:ext cx="1967827" cy="26978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91" y="5395631"/>
            <a:ext cx="1967827" cy="269783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22" y="5434128"/>
            <a:ext cx="1967827" cy="269783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63" y="5381905"/>
            <a:ext cx="1967827" cy="269783"/>
          </a:xfrm>
          <a:prstGeom prst="rect">
            <a:avLst/>
          </a:prstGeom>
        </p:spPr>
      </p:pic>
      <p:grpSp>
        <p:nvGrpSpPr>
          <p:cNvPr id="168" name="그룹 167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04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타 유저 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95" name="직사각형 94"/>
          <p:cNvSpPr/>
          <p:nvPr/>
        </p:nvSpPr>
        <p:spPr>
          <a:xfrm>
            <a:off x="5428286" y="3482887"/>
            <a:ext cx="2167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portfolio-3-title-overlay.html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628371" y="1257703"/>
            <a:ext cx="4055449" cy="895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4940204" y="1763669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04" name="직선 화살표 연결선 103"/>
          <p:cNvCxnSpPr>
            <a:endCxn id="107" idx="1"/>
          </p:cNvCxnSpPr>
          <p:nvPr/>
        </p:nvCxnSpPr>
        <p:spPr>
          <a:xfrm>
            <a:off x="4702624" y="1900798"/>
            <a:ext cx="237580" cy="137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24" y="955280"/>
            <a:ext cx="4422371" cy="1906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r="16950"/>
          <a:stretch/>
        </p:blipFill>
        <p:spPr>
          <a:xfrm>
            <a:off x="895456" y="1223008"/>
            <a:ext cx="3693797" cy="730957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389087" y="1543095"/>
            <a:ext cx="182115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user.meta_value.comment</a:t>
            </a:r>
            <a:endParaRPr lang="ko-KR" altLang="en-US" sz="1000" dirty="0"/>
          </a:p>
        </p:txBody>
      </p:sp>
      <p:sp>
        <p:nvSpPr>
          <p:cNvPr id="51" name="타원 50"/>
          <p:cNvSpPr/>
          <p:nvPr/>
        </p:nvSpPr>
        <p:spPr>
          <a:xfrm>
            <a:off x="2255923" y="176838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2067578" y="1816387"/>
            <a:ext cx="264935" cy="17989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96867" y="1796816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54" name="타원 53"/>
          <p:cNvSpPr/>
          <p:nvPr/>
        </p:nvSpPr>
        <p:spPr>
          <a:xfrm>
            <a:off x="3061263" y="1768523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382877" y="1775680"/>
            <a:ext cx="65903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6 posts</a:t>
            </a:r>
            <a:endParaRPr lang="ko-KR" altLang="en-US" sz="1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9" y="1257807"/>
            <a:ext cx="816138" cy="775331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39072" y="1262541"/>
            <a:ext cx="672587" cy="69565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화살표 연결선 59"/>
          <p:cNvCxnSpPr>
            <a:stCxn id="2" idx="0"/>
            <a:endCxn id="62" idx="2"/>
          </p:cNvCxnSpPr>
          <p:nvPr/>
        </p:nvCxnSpPr>
        <p:spPr>
          <a:xfrm flipV="1">
            <a:off x="974808" y="1091992"/>
            <a:ext cx="1152600" cy="16581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382877" y="814993"/>
            <a:ext cx="1489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Max-width : 120px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13" y="2177797"/>
            <a:ext cx="4431482" cy="3322656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609378" y="552010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117942" y="2805968"/>
            <a:ext cx="264935" cy="179894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09378" y="2213367"/>
            <a:ext cx="4423217" cy="32870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9" name="직선 화살표 연결선 68"/>
          <p:cNvCxnSpPr>
            <a:stCxn id="67" idx="3"/>
          </p:cNvCxnSpPr>
          <p:nvPr/>
        </p:nvCxnSpPr>
        <p:spPr>
          <a:xfrm flipV="1">
            <a:off x="5032595" y="3595697"/>
            <a:ext cx="419546" cy="26121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185804" y="1216222"/>
            <a:ext cx="485042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Profile.html</a:t>
            </a:r>
            <a:r>
              <a:rPr lang="ko-KR" altLang="en-US" sz="1400" b="1" dirty="0" smtClean="0"/>
              <a:t>을 베이스로 해서 </a:t>
            </a:r>
            <a:r>
              <a:rPr lang="en-US" altLang="ko-KR" sz="1400" b="1" dirty="0" smtClean="0"/>
              <a:t>portfolio</a:t>
            </a:r>
            <a:r>
              <a:rPr lang="ko-KR" altLang="en-US" sz="1400" b="1" dirty="0" smtClean="0"/>
              <a:t>의 </a:t>
            </a:r>
            <a:r>
              <a:rPr lang="ko-KR" altLang="en-US" sz="1400" b="1" dirty="0" err="1" smtClean="0"/>
              <a:t>아래부분만</a:t>
            </a:r>
            <a:r>
              <a:rPr lang="ko-KR" altLang="en-US" sz="1400" b="1" dirty="0" smtClean="0"/>
              <a:t> 복사한다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프로필사진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profile_image_path</a:t>
            </a:r>
            <a:r>
              <a:rPr lang="en-US" altLang="ko-KR" sz="1400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 smtClean="0"/>
              <a:t>Profile </a:t>
            </a:r>
            <a:r>
              <a:rPr lang="en-US" altLang="ko-KR" sz="1400" b="1" dirty="0" err="1" smtClean="0"/>
              <a:t>img</a:t>
            </a:r>
            <a:r>
              <a:rPr lang="en-US" altLang="ko-KR" sz="1400" b="1" dirty="0" smtClean="0"/>
              <a:t> tag</a:t>
            </a:r>
            <a:r>
              <a:rPr lang="ko-KR" altLang="en-US" sz="1400" b="1" dirty="0" smtClean="0"/>
              <a:t>의 </a:t>
            </a:r>
            <a:r>
              <a:rPr lang="en-US" altLang="ko-KR" sz="1400" b="1" dirty="0" err="1" smtClean="0"/>
              <a:t>style.max</a:t>
            </a:r>
            <a:r>
              <a:rPr lang="en-US" altLang="ko-KR" sz="1400" b="1" dirty="0" smtClean="0"/>
              <a:t>-width = 120px</a:t>
            </a:r>
          </a:p>
        </p:txBody>
      </p:sp>
      <p:sp>
        <p:nvSpPr>
          <p:cNvPr id="74" name="타원 73"/>
          <p:cNvSpPr/>
          <p:nvPr/>
        </p:nvSpPr>
        <p:spPr>
          <a:xfrm>
            <a:off x="3061150" y="1283029"/>
            <a:ext cx="847059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 smtClean="0"/>
              <a:t>Member_type</a:t>
            </a:r>
            <a:endParaRPr lang="ko-KR" altLang="en-US" sz="800" b="1" dirty="0"/>
          </a:p>
        </p:txBody>
      </p:sp>
      <p:cxnSp>
        <p:nvCxnSpPr>
          <p:cNvPr id="75" name="직선 화살표 연결선 74"/>
          <p:cNvCxnSpPr>
            <a:stCxn id="78" idx="2"/>
          </p:cNvCxnSpPr>
          <p:nvPr/>
        </p:nvCxnSpPr>
        <p:spPr>
          <a:xfrm>
            <a:off x="2386745" y="2066559"/>
            <a:ext cx="2724235" cy="868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088254" y="2039297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구독이 추가됨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2071252" y="1745172"/>
            <a:ext cx="630986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433017" y="155322"/>
            <a:ext cx="456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sp>
        <p:nvSpPr>
          <p:cNvPr id="131" name="TextBox 130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구독정보 상세보기</a:t>
            </a:r>
            <a:r>
              <a:rPr lang="en-US" altLang="ko-KR" b="1" dirty="0" smtClean="0"/>
              <a:t>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74" y="1327249"/>
            <a:ext cx="1494795" cy="1068582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722744" y="441448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08473" y="2704362"/>
            <a:ext cx="1517586" cy="752918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419651" y="2968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57" name="타원 56"/>
          <p:cNvSpPr/>
          <p:nvPr/>
        </p:nvSpPr>
        <p:spPr>
          <a:xfrm>
            <a:off x="1616789" y="316794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428444" y="3215946"/>
            <a:ext cx="264935" cy="1798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096952" y="2705558"/>
            <a:ext cx="1517586" cy="752918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2108130" y="296972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61" name="타원 60"/>
          <p:cNvSpPr/>
          <p:nvPr/>
        </p:nvSpPr>
        <p:spPr>
          <a:xfrm>
            <a:off x="3305268" y="316914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116923" y="3217142"/>
            <a:ext cx="264935" cy="17989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716974" y="2693914"/>
            <a:ext cx="1517586" cy="752918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>
          <a:xfrm>
            <a:off x="3728152" y="295808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65" name="타원 64"/>
          <p:cNvSpPr/>
          <p:nvPr/>
        </p:nvSpPr>
        <p:spPr>
          <a:xfrm>
            <a:off x="4925290" y="315750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4736945" y="3205498"/>
            <a:ext cx="264935" cy="179894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5686381" y="3257340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68" name="직사각형 67"/>
          <p:cNvSpPr/>
          <p:nvPr/>
        </p:nvSpPr>
        <p:spPr>
          <a:xfrm>
            <a:off x="780251" y="1279800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5092084" y="1785766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2856093" y="2028544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71" name="직선 화살표 연결선 70"/>
          <p:cNvCxnSpPr>
            <a:endCxn id="69" idx="1"/>
          </p:cNvCxnSpPr>
          <p:nvPr/>
        </p:nvCxnSpPr>
        <p:spPr>
          <a:xfrm>
            <a:off x="4854504" y="1922895"/>
            <a:ext cx="237580" cy="137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2999500" y="21181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2811155" y="2166141"/>
            <a:ext cx="264935" cy="179894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768430" y="1387406"/>
            <a:ext cx="82714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sinho0689</a:t>
            </a:r>
            <a:endParaRPr lang="ko-KR" alt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2816592" y="1782455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3595571" y="2129046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77" name="타원 76"/>
          <p:cNvSpPr/>
          <p:nvPr/>
        </p:nvSpPr>
        <p:spPr>
          <a:xfrm>
            <a:off x="3959967" y="2100753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24" y="955280"/>
            <a:ext cx="4422371" cy="190620"/>
          </a:xfrm>
          <a:prstGeom prst="rect">
            <a:avLst/>
          </a:prstGeom>
        </p:spPr>
      </p:pic>
      <p:cxnSp>
        <p:nvCxnSpPr>
          <p:cNvPr id="79" name="직선 화살표 연결선 78"/>
          <p:cNvCxnSpPr>
            <a:stCxn id="92" idx="3"/>
          </p:cNvCxnSpPr>
          <p:nvPr/>
        </p:nvCxnSpPr>
        <p:spPr>
          <a:xfrm flipV="1">
            <a:off x="5356961" y="3385392"/>
            <a:ext cx="385813" cy="10408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04529" y="3528005"/>
            <a:ext cx="1517586" cy="752918"/>
          </a:xfrm>
          <a:prstGeom prst="rect">
            <a:avLst/>
          </a:prstGeom>
        </p:spPr>
      </p:pic>
      <p:sp>
        <p:nvSpPr>
          <p:cNvPr id="81" name="모서리가 둥근 직사각형 80"/>
          <p:cNvSpPr/>
          <p:nvPr/>
        </p:nvSpPr>
        <p:spPr>
          <a:xfrm>
            <a:off x="415707" y="3792172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82" name="타원 81"/>
          <p:cNvSpPr/>
          <p:nvPr/>
        </p:nvSpPr>
        <p:spPr>
          <a:xfrm>
            <a:off x="1612845" y="3991591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424500" y="4039589"/>
            <a:ext cx="264935" cy="17989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093008" y="3529201"/>
            <a:ext cx="1517586" cy="752918"/>
          </a:xfrm>
          <a:prstGeom prst="rect">
            <a:avLst/>
          </a:prstGeom>
        </p:spPr>
      </p:pic>
      <p:sp>
        <p:nvSpPr>
          <p:cNvPr id="85" name="모서리가 둥근 직사각형 84"/>
          <p:cNvSpPr/>
          <p:nvPr/>
        </p:nvSpPr>
        <p:spPr>
          <a:xfrm>
            <a:off x="2104186" y="3793368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86" name="타원 85"/>
          <p:cNvSpPr/>
          <p:nvPr/>
        </p:nvSpPr>
        <p:spPr>
          <a:xfrm>
            <a:off x="3301324" y="3992787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112979" y="4040785"/>
            <a:ext cx="264935" cy="179894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713030" y="3517557"/>
            <a:ext cx="1517586" cy="752918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3724208" y="37817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0" name="타원 89"/>
          <p:cNvSpPr/>
          <p:nvPr/>
        </p:nvSpPr>
        <p:spPr>
          <a:xfrm>
            <a:off x="4921346" y="39811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4733001" y="4029141"/>
            <a:ext cx="264935" cy="179894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393456" y="2657024"/>
            <a:ext cx="4963505" cy="166489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/>
          <p:cNvSpPr/>
          <p:nvPr/>
        </p:nvSpPr>
        <p:spPr>
          <a:xfrm>
            <a:off x="1147490" y="1446636"/>
            <a:ext cx="1288978" cy="823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Profile_image_path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874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97086" y="114217"/>
            <a:ext cx="46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err="1" smtClean="0"/>
              <a:t>찜한글보기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15799" y="4065441"/>
            <a:ext cx="896077" cy="752918"/>
          </a:xfrm>
          <a:prstGeom prst="rect">
            <a:avLst/>
          </a:prstGeom>
        </p:spPr>
      </p:pic>
      <p:sp>
        <p:nvSpPr>
          <p:cNvPr id="147" name="모서리가 둥근 직사각형 146"/>
          <p:cNvSpPr/>
          <p:nvPr/>
        </p:nvSpPr>
        <p:spPr>
          <a:xfrm>
            <a:off x="79716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66871" y="4076364"/>
            <a:ext cx="896077" cy="752918"/>
          </a:xfrm>
          <a:prstGeom prst="rect">
            <a:avLst/>
          </a:prstGeom>
        </p:spPr>
      </p:pic>
      <p:sp>
        <p:nvSpPr>
          <p:cNvPr id="149" name="모서리가 둥근 직사각형 148"/>
          <p:cNvSpPr/>
          <p:nvPr/>
        </p:nvSpPr>
        <p:spPr>
          <a:xfrm>
            <a:off x="1848235" y="483839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891572" y="4084465"/>
            <a:ext cx="896077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2872936" y="484650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896829" y="4065441"/>
            <a:ext cx="896077" cy="752918"/>
          </a:xfrm>
          <a:prstGeom prst="rect">
            <a:avLst/>
          </a:prstGeom>
        </p:spPr>
      </p:pic>
      <p:sp>
        <p:nvSpPr>
          <p:cNvPr id="153" name="모서리가 둥근 직사각형 152"/>
          <p:cNvSpPr/>
          <p:nvPr/>
        </p:nvSpPr>
        <p:spPr>
          <a:xfrm>
            <a:off x="387819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54" name="직사각형 153"/>
          <p:cNvSpPr/>
          <p:nvPr/>
        </p:nvSpPr>
        <p:spPr>
          <a:xfrm>
            <a:off x="789183" y="3984323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/>
          <p:cNvSpPr/>
          <p:nvPr/>
        </p:nvSpPr>
        <p:spPr>
          <a:xfrm>
            <a:off x="798401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6" name="타원 155"/>
          <p:cNvSpPr/>
          <p:nvPr/>
        </p:nvSpPr>
        <p:spPr>
          <a:xfrm>
            <a:off x="1864292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7" name="타원 156"/>
          <p:cNvSpPr/>
          <p:nvPr/>
        </p:nvSpPr>
        <p:spPr>
          <a:xfrm>
            <a:off x="2891571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8" name="타원 157"/>
          <p:cNvSpPr/>
          <p:nvPr/>
        </p:nvSpPr>
        <p:spPr>
          <a:xfrm>
            <a:off x="3920344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59" name="직선 화살표 연결선 158"/>
          <p:cNvCxnSpPr/>
          <p:nvPr/>
        </p:nvCxnSpPr>
        <p:spPr>
          <a:xfrm>
            <a:off x="4851111" y="456696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5008395" y="450544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661431" y="556556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558235" y="593958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2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421692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306" y="4815689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31729" y="646303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8533" y="683705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26949" y="480272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8269" y="529403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271086" y="611588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394201" y="578308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976210" y="581246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9447" y="555819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677" y="582163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82" y="582102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1506585" y="575761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318240" y="580561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86748" y="529522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1959565" y="611708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082680" y="578428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2664689" y="581365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97926" y="555939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9156" y="582283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8561" y="582221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195064" y="575881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006719" y="580681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606770" y="528358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3579587" y="610544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3702702" y="577264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284711" y="580201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3617948" y="554775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9178" y="581118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583" y="581057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4815086" y="57471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4626741" y="579516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41077" y="479613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02690" y="4872409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 smtClean="0">
                <a:hlinkClick r:id="rId4"/>
              </a:rPr>
              <a:t>http</a:t>
            </a:r>
            <a:r>
              <a:rPr lang="ko-KR" altLang="en-US" sz="1000" b="1" dirty="0">
                <a:hlinkClick r:id="rId4"/>
              </a:rPr>
              <a:t>://apis.map.daum.net</a:t>
            </a:r>
            <a:r>
              <a:rPr lang="ko-KR" altLang="en-US" sz="1000" b="1" dirty="0" smtClean="0">
                <a:hlinkClick r:id="rId4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 smtClean="0"/>
              <a:t>＂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r>
              <a:rPr lang="en-US" altLang="ko-KR" sz="800" dirty="0" smtClean="0"/>
              <a:t>(</a:t>
            </a:r>
            <a:r>
              <a:rPr lang="ko-KR" altLang="en-US" sz="800" dirty="0" err="1" smtClean="0"/>
              <a:t>소개글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19" name="타원 118"/>
          <p:cNvSpPr/>
          <p:nvPr/>
        </p:nvSpPr>
        <p:spPr>
          <a:xfrm>
            <a:off x="1944373" y="284836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56028" y="2896364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970673" y="487981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82328" y="4927812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36252" y="491343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47907" y="4961437"/>
            <a:ext cx="272986" cy="179894"/>
          </a:xfrm>
          <a:prstGeom prst="rect">
            <a:avLst/>
          </a:prstGeom>
        </p:spPr>
      </p:pic>
      <p:cxnSp>
        <p:nvCxnSpPr>
          <p:cNvPr id="88" name="직선 화살표 연결선 87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142" name="모서리가 둥근 직사각형 141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sp>
        <p:nvSpPr>
          <p:cNvPr id="154" name="타원 153"/>
          <p:cNvSpPr/>
          <p:nvPr/>
        </p:nvSpPr>
        <p:spPr>
          <a:xfrm>
            <a:off x="3927698" y="285273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39353" y="2900732"/>
            <a:ext cx="272986" cy="17989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503200" y="3377968"/>
            <a:ext cx="1719360" cy="558127"/>
            <a:chOff x="2503200" y="3377968"/>
            <a:chExt cx="1719360" cy="558127"/>
          </a:xfrm>
        </p:grpSpPr>
        <p:sp>
          <p:nvSpPr>
            <p:cNvPr id="52" name="직사각형 51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 smtClean="0"/>
                  <a:t>방종류</a:t>
                </a:r>
                <a:endParaRPr lang="ko-KR" altLang="en-US" sz="5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보증금</a:t>
                </a:r>
                <a:endParaRPr lang="ko-KR" altLang="en-US" sz="500" dirty="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 smtClean="0"/>
                  <a:t>20</a:t>
                </a:r>
                <a:r>
                  <a:rPr lang="ko-KR" altLang="en-US" sz="500" dirty="0" smtClean="0"/>
                  <a:t>만원</a:t>
                </a:r>
                <a:endParaRPr lang="ko-KR" altLang="en-US" sz="500" dirty="0"/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거래종류</a:t>
                </a:r>
                <a:endParaRPr lang="ko-KR" altLang="en-US" sz="500" dirty="0"/>
              </a:p>
            </p:txBody>
          </p:sp>
        </p:grpSp>
      </p:grpSp>
      <p:grpSp>
        <p:nvGrpSpPr>
          <p:cNvPr id="158" name="그룹 157"/>
          <p:cNvGrpSpPr/>
          <p:nvPr/>
        </p:nvGrpSpPr>
        <p:grpSpPr>
          <a:xfrm>
            <a:off x="497364" y="3365429"/>
            <a:ext cx="1719360" cy="558127"/>
            <a:chOff x="2503200" y="3377968"/>
            <a:chExt cx="1719360" cy="558127"/>
          </a:xfrm>
        </p:grpSpPr>
        <p:sp>
          <p:nvSpPr>
            <p:cNvPr id="159" name="직사각형 158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61" name="그룹 160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 smtClean="0"/>
                  <a:t>방종류</a:t>
                </a:r>
                <a:endParaRPr lang="ko-KR" altLang="en-US" sz="500" dirty="0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보증금</a:t>
                </a:r>
                <a:endParaRPr lang="ko-KR" altLang="en-US" sz="500" dirty="0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 smtClean="0"/>
                  <a:t>20</a:t>
                </a:r>
                <a:r>
                  <a:rPr lang="ko-KR" altLang="en-US" sz="500" dirty="0" smtClean="0"/>
                  <a:t>만원</a:t>
                </a:r>
                <a:endParaRPr lang="ko-KR" altLang="en-US" sz="500" dirty="0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거래종류</a:t>
                </a:r>
                <a:endParaRPr lang="ko-KR" altLang="en-US" sz="500" dirty="0"/>
              </a:p>
            </p:txBody>
          </p:sp>
        </p:grpSp>
      </p:grpSp>
      <p:grpSp>
        <p:nvGrpSpPr>
          <p:cNvPr id="166" name="그룹 165"/>
          <p:cNvGrpSpPr/>
          <p:nvPr/>
        </p:nvGrpSpPr>
        <p:grpSpPr>
          <a:xfrm>
            <a:off x="505029" y="5418482"/>
            <a:ext cx="1719360" cy="558127"/>
            <a:chOff x="2503200" y="3377968"/>
            <a:chExt cx="1719360" cy="558127"/>
          </a:xfrm>
        </p:grpSpPr>
        <p:sp>
          <p:nvSpPr>
            <p:cNvPr id="167" name="직사각형 166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69" name="그룹 168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 smtClean="0"/>
                  <a:t>방종류</a:t>
                </a:r>
                <a:endParaRPr lang="ko-KR" altLang="en-US" sz="500" dirty="0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보증금</a:t>
                </a:r>
                <a:endParaRPr lang="ko-KR" altLang="en-US" sz="500" dirty="0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 smtClean="0"/>
                  <a:t>20</a:t>
                </a:r>
                <a:r>
                  <a:rPr lang="ko-KR" altLang="en-US" sz="500" dirty="0" smtClean="0"/>
                  <a:t>만원</a:t>
                </a:r>
                <a:endParaRPr lang="ko-KR" altLang="en-US" sz="500" dirty="0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거래종류</a:t>
                </a:r>
                <a:endParaRPr lang="ko-KR" altLang="en-US" sz="500" dirty="0"/>
              </a:p>
            </p:txBody>
          </p:sp>
        </p:grpSp>
      </p:grpSp>
      <p:grpSp>
        <p:nvGrpSpPr>
          <p:cNvPr id="174" name="그룹 173"/>
          <p:cNvGrpSpPr/>
          <p:nvPr/>
        </p:nvGrpSpPr>
        <p:grpSpPr>
          <a:xfrm>
            <a:off x="2500086" y="5401505"/>
            <a:ext cx="1719360" cy="558127"/>
            <a:chOff x="2503200" y="3377968"/>
            <a:chExt cx="1719360" cy="558127"/>
          </a:xfrm>
        </p:grpSpPr>
        <p:sp>
          <p:nvSpPr>
            <p:cNvPr id="175" name="직사각형 174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77" name="그룹 176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 smtClean="0"/>
                  <a:t>방종류</a:t>
                </a:r>
                <a:endParaRPr lang="ko-KR" altLang="en-US" sz="500" dirty="0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보증금</a:t>
                </a:r>
                <a:endParaRPr lang="ko-KR" altLang="en-US" sz="500" dirty="0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 smtClean="0"/>
                  <a:t>20</a:t>
                </a:r>
                <a:r>
                  <a:rPr lang="ko-KR" altLang="en-US" sz="500" dirty="0" smtClean="0"/>
                  <a:t>만원</a:t>
                </a:r>
                <a:endParaRPr lang="ko-KR" altLang="en-US" sz="500" dirty="0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smtClean="0"/>
                  <a:t>거래종류</a:t>
                </a:r>
                <a:endParaRPr lang="ko-KR" altLang="en-US" sz="500" dirty="0"/>
              </a:p>
            </p:txBody>
          </p:sp>
        </p:grpSp>
      </p:grpSp>
      <p:sp>
        <p:nvSpPr>
          <p:cNvPr id="182" name="직사각형 181"/>
          <p:cNvSpPr/>
          <p:nvPr/>
        </p:nvSpPr>
        <p:spPr>
          <a:xfrm>
            <a:off x="1756029" y="2830127"/>
            <a:ext cx="643168" cy="31048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3" name="직선 화살표 연결선 182"/>
          <p:cNvCxnSpPr>
            <a:stCxn id="182" idx="2"/>
          </p:cNvCxnSpPr>
          <p:nvPr/>
        </p:nvCxnSpPr>
        <p:spPr>
          <a:xfrm>
            <a:off x="2077613" y="3140610"/>
            <a:ext cx="420490" cy="82192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690216" y="3942602"/>
            <a:ext cx="1615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누르면 </a:t>
            </a:r>
            <a:r>
              <a:rPr lang="ko-KR" altLang="en-US" sz="1050" dirty="0" err="1" smtClean="0"/>
              <a:t>좋아요에</a:t>
            </a:r>
            <a:r>
              <a:rPr lang="ko-KR" altLang="en-US" sz="1050" dirty="0" smtClean="0"/>
              <a:t> 추가됨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cozyhouzz.co.kr, image.cozyhouzz.co.kr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검색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 smtClean="0">
                <a:hlinkClick r:id="rId4"/>
              </a:rPr>
              <a:t>http</a:t>
            </a:r>
            <a:r>
              <a:rPr lang="ko-KR" altLang="en-US" sz="1000" b="1" dirty="0">
                <a:hlinkClick r:id="rId4"/>
              </a:rPr>
              <a:t>://apis.map.daum.net</a:t>
            </a:r>
            <a:r>
              <a:rPr lang="ko-KR" altLang="en-US" sz="1000" b="1" dirty="0" smtClean="0">
                <a:hlinkClick r:id="rId4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19" name="타원 118"/>
          <p:cNvSpPr/>
          <p:nvPr/>
        </p:nvSpPr>
        <p:spPr>
          <a:xfrm>
            <a:off x="2020742" y="355838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32397" y="3606384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53251" y="357495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64906" y="3622957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2011942" y="559287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3597" y="5640869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69563" y="558600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81218" y="5634003"/>
            <a:ext cx="272986" cy="179894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9955040" y="5052605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95" name="그룹 94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99" name="그룹 9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420" y="619913"/>
            <a:ext cx="9315450" cy="6667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/>
          <a:srcRect t="9239" r="14300"/>
          <a:stretch/>
        </p:blipFill>
        <p:spPr>
          <a:xfrm>
            <a:off x="390915" y="1245161"/>
            <a:ext cx="2424381" cy="36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 smtClean="0">
                <a:hlinkClick r:id="rId4"/>
              </a:rPr>
              <a:t>http</a:t>
            </a:r>
            <a:r>
              <a:rPr lang="ko-KR" altLang="en-US" sz="1000" b="1" dirty="0">
                <a:hlinkClick r:id="rId4"/>
              </a:rPr>
              <a:t>://apis.map.daum.net</a:t>
            </a:r>
            <a:r>
              <a:rPr lang="ko-KR" altLang="en-US" sz="1000" b="1" dirty="0" smtClean="0">
                <a:hlinkClick r:id="rId4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19" name="타원 118"/>
          <p:cNvSpPr/>
          <p:nvPr/>
        </p:nvSpPr>
        <p:spPr>
          <a:xfrm>
            <a:off x="2017738" y="351407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9393" y="3562074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30711" y="357696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42366" y="3624962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2010019" y="558337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1674" y="5631368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52623" y="5627158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64278" y="5675156"/>
            <a:ext cx="272986" cy="179894"/>
          </a:xfrm>
          <a:prstGeom prst="rect">
            <a:avLst/>
          </a:prstGeom>
        </p:spPr>
      </p:pic>
      <p:cxnSp>
        <p:nvCxnSpPr>
          <p:cNvPr id="92" name="직선 화살표 연결선 91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94" name="그룹 93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251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 smtClean="0">
                <a:hlinkClick r:id="rId4"/>
              </a:rPr>
              <a:t>http</a:t>
            </a:r>
            <a:r>
              <a:rPr lang="ko-KR" altLang="en-US" sz="1000" b="1" dirty="0">
                <a:hlinkClick r:id="rId4"/>
              </a:rPr>
              <a:t>://apis.map.daum.net</a:t>
            </a:r>
            <a:r>
              <a:rPr lang="ko-KR" altLang="en-US" sz="1000" b="1" dirty="0" smtClean="0">
                <a:hlinkClick r:id="rId4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19" name="타원 118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97" name="그룹 96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75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 smtClean="0">
                <a:hlinkClick r:id="rId3"/>
              </a:rPr>
              <a:t>http</a:t>
            </a:r>
            <a:r>
              <a:rPr lang="ko-KR" altLang="en-US" sz="1000" b="1" dirty="0">
                <a:hlinkClick r:id="rId3"/>
              </a:rPr>
              <a:t>://apis.map.daum.net</a:t>
            </a:r>
            <a:r>
              <a:rPr lang="ko-KR" altLang="en-US" sz="1000" b="1" dirty="0" smtClean="0">
                <a:hlinkClick r:id="rId3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78197"/>
          <a:stretch/>
        </p:blipFill>
        <p:spPr>
          <a:xfrm>
            <a:off x="4125649" y="1631149"/>
            <a:ext cx="2247900" cy="11588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960" y="2527587"/>
            <a:ext cx="2236589" cy="262356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4" idx="0"/>
            <a:endCxn id="27" idx="1"/>
          </p:cNvCxnSpPr>
          <p:nvPr/>
        </p:nvCxnSpPr>
        <p:spPr>
          <a:xfrm flipV="1">
            <a:off x="5249599" y="373613"/>
            <a:ext cx="1679920" cy="125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104" name="그룹 103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106" name="모서리가 둥근 직사각형 105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9" name="그룹 10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12" name="그림 111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7" name="모서리가 둥근 직사각형 96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1" name="직사각형 10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41" name="직사각형 14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6" name="모서리가 둥근 직사각형 145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50" name="직사각형 149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8" name="타원 157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4" name="타원 163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 smtClean="0">
                <a:hlinkClick r:id="rId3"/>
              </a:rPr>
              <a:t>http</a:t>
            </a:r>
            <a:r>
              <a:rPr lang="ko-KR" altLang="en-US" sz="1000" b="1" dirty="0">
                <a:hlinkClick r:id="rId3"/>
              </a:rPr>
              <a:t>://apis.map.daum.net</a:t>
            </a:r>
            <a:r>
              <a:rPr lang="ko-KR" altLang="en-US" sz="1000" b="1" dirty="0" smtClean="0">
                <a:hlinkClick r:id="rId3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335" y="2443503"/>
            <a:ext cx="2236589" cy="2623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74" y="1699554"/>
            <a:ext cx="2228850" cy="790575"/>
          </a:xfrm>
          <a:prstGeom prst="rect">
            <a:avLst/>
          </a:prstGeom>
        </p:spPr>
      </p:pic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grpSp>
        <p:nvGrpSpPr>
          <p:cNvPr id="97" name="그룹 96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cxnSp>
        <p:nvCxnSpPr>
          <p:cNvPr id="26" name="직선 화살표 연결선 25"/>
          <p:cNvCxnSpPr>
            <a:stCxn id="15" idx="0"/>
          </p:cNvCxnSpPr>
          <p:nvPr/>
        </p:nvCxnSpPr>
        <p:spPr>
          <a:xfrm flipV="1">
            <a:off x="6682499" y="628988"/>
            <a:ext cx="556139" cy="107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4" name="모서리가 둥근 직사각형 103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9" name="직사각형 10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41" name="직사각형 14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6" name="모서리가 둥근 직사각형 145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50" name="직사각형 149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8" name="타원 157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4" name="타원 163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36276" y="50447"/>
            <a:ext cx="422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component-radios-switches.html</a:t>
            </a:r>
          </a:p>
          <a:p>
            <a:r>
              <a:rPr lang="en-US" altLang="ko-KR" dirty="0" smtClean="0"/>
              <a:t>- Checkbox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 smtClean="0">
                <a:hlinkClick r:id="rId3"/>
              </a:rPr>
              <a:t>http</a:t>
            </a:r>
            <a:r>
              <a:rPr lang="ko-KR" altLang="en-US" sz="1000" b="1" dirty="0">
                <a:hlinkClick r:id="rId3"/>
              </a:rPr>
              <a:t>://apis.map.daum.net</a:t>
            </a:r>
            <a:r>
              <a:rPr lang="ko-KR" altLang="en-US" sz="1000" b="1" dirty="0" smtClean="0">
                <a:hlinkClick r:id="rId3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Infinite scroll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28594"/>
          <a:stretch/>
        </p:blipFill>
        <p:spPr>
          <a:xfrm>
            <a:off x="8103318" y="1679120"/>
            <a:ext cx="1333500" cy="269337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111639" y="1650105"/>
            <a:ext cx="1322424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단기계약가능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주차가능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엘리베이터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---------------</a:t>
            </a:r>
          </a:p>
          <a:p>
            <a:r>
              <a:rPr lang="ko-KR" altLang="en-US" sz="1400" b="1" dirty="0" smtClean="0"/>
              <a:t>심야전기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도시가스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---------------</a:t>
            </a:r>
          </a:p>
          <a:p>
            <a:r>
              <a:rPr lang="ko-KR" altLang="en-US" sz="1400" b="1" dirty="0" smtClean="0"/>
              <a:t>지하</a:t>
            </a:r>
            <a:endParaRPr lang="en-US" altLang="ko-KR" sz="1400" b="1" dirty="0" smtClean="0"/>
          </a:p>
          <a:p>
            <a:r>
              <a:rPr lang="ko-KR" altLang="en-US" sz="1400" b="1" dirty="0" err="1" smtClean="0"/>
              <a:t>반지하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층</a:t>
            </a:r>
            <a:r>
              <a:rPr lang="en-US" altLang="ko-KR" sz="1400" b="1" dirty="0" smtClean="0"/>
              <a:t>~3</a:t>
            </a:r>
            <a:r>
              <a:rPr lang="ko-KR" altLang="en-US" sz="1400" b="1" dirty="0" smtClean="0"/>
              <a:t>층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4</a:t>
            </a:r>
            <a:r>
              <a:rPr lang="ko-KR" altLang="en-US" sz="1400" b="1" dirty="0" smtClean="0"/>
              <a:t>층</a:t>
            </a:r>
            <a:r>
              <a:rPr lang="en-US" altLang="ko-KR" sz="1400" b="1" dirty="0" smtClean="0"/>
              <a:t>~6</a:t>
            </a:r>
            <a:r>
              <a:rPr lang="ko-KR" altLang="en-US" sz="1400" b="1" dirty="0" smtClean="0"/>
              <a:t>층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7</a:t>
            </a:r>
            <a:r>
              <a:rPr lang="ko-KR" altLang="en-US" sz="1400" b="1" dirty="0" smtClean="0"/>
              <a:t>층 이상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옥탑</a:t>
            </a:r>
            <a:endParaRPr lang="en-US" altLang="ko-KR" sz="1400" b="1" dirty="0" smtClean="0"/>
          </a:p>
        </p:txBody>
      </p:sp>
      <p:grpSp>
        <p:nvGrpSpPr>
          <p:cNvPr id="95" name="그룹 94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31583" y="807409"/>
              <a:ext cx="11048999" cy="476251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4344560" y="83459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99" name="그룹 9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8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8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cxnSp>
        <p:nvCxnSpPr>
          <p:cNvPr id="26" name="직선 화살표 연결선 25"/>
          <p:cNvCxnSpPr>
            <a:endCxn id="27" idx="2"/>
          </p:cNvCxnSpPr>
          <p:nvPr/>
        </p:nvCxnSpPr>
        <p:spPr>
          <a:xfrm flipH="1" flipV="1">
            <a:off x="7651094" y="696778"/>
            <a:ext cx="1030736" cy="98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5" name="그룹 104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6" name="직사각형 10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2" name="모서리가 둥근 직사각형 111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39" name="직사각형 13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4" name="모서리가 둥근 직사각형 14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7" name="그룹 146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48" name="직사각형 147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56" name="타원 155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58" name="타원 157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검색기능 </a:t>
            </a:r>
            <a:r>
              <a:rPr lang="ko-KR" altLang="en-US" b="1" dirty="0" err="1" smtClean="0"/>
              <a:t>구현시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Google Geocoding API</a:t>
            </a:r>
            <a:r>
              <a:rPr lang="ko-KR" altLang="en-US" b="1" dirty="0" smtClean="0"/>
              <a:t>를 이용한 지도</a:t>
            </a:r>
            <a:r>
              <a:rPr lang="en-US" altLang="ko-KR" b="1" dirty="0" smtClean="0"/>
              <a:t>-&gt;</a:t>
            </a:r>
            <a:r>
              <a:rPr lang="ko-KR" altLang="en-US" b="1" dirty="0" smtClean="0"/>
              <a:t>좌표 변환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검색언어적용</a:t>
            </a:r>
            <a:r>
              <a:rPr lang="en-US" altLang="ko-KR" b="1" dirty="0" smtClean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</a:t>
            </a:r>
            <a:r>
              <a:rPr lang="en-US" altLang="ko-KR" b="1" dirty="0" smtClean="0">
                <a:hlinkClick r:id="rId2"/>
              </a:rPr>
              <a:t>EB%8D%95%EC%A7%84%EA%B5%AC%20%EB%A7%A4%EB%B4%894%EA%B8%B8&amp;language=ch&amp;sensor=false</a:t>
            </a:r>
            <a:endParaRPr lang="en-US" altLang="ko-KR" b="1" dirty="0" smtClean="0"/>
          </a:p>
          <a:p>
            <a:r>
              <a:rPr lang="en-US" altLang="ko-KR" b="1" dirty="0"/>
              <a:t>https://developers.google.com/maps/documentation/geocoding/intro?hl=ko)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마커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클러스터링을</a:t>
            </a:r>
            <a:r>
              <a:rPr lang="ko-KR" altLang="en-US" b="1" dirty="0" smtClean="0"/>
              <a:t> 이용</a:t>
            </a:r>
            <a:r>
              <a:rPr lang="en-US" altLang="ko-KR" b="1" dirty="0"/>
              <a:t>(https://</a:t>
            </a:r>
            <a:r>
              <a:rPr lang="en-US" altLang="ko-KR" b="1" dirty="0" smtClean="0"/>
              <a:t>developers.google.com/maps/documentation/javascript/marker-clustering)</a:t>
            </a:r>
            <a:endParaRPr lang="en-US" altLang="ko-KR" b="1" dirty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u="sng" dirty="0" smtClean="0"/>
              <a:t>language</a:t>
            </a:r>
            <a:r>
              <a:rPr lang="ko-KR" altLang="en-US" b="1" u="sng" dirty="0" smtClean="0"/>
              <a:t>의 경우 기본적으로 </a:t>
            </a:r>
            <a:r>
              <a:rPr lang="en-US" altLang="ko-KR" b="1" u="sng" dirty="0" smtClean="0"/>
              <a:t>“</a:t>
            </a:r>
            <a:r>
              <a:rPr lang="en-US" altLang="ko-KR" b="1" u="sng" dirty="0" err="1" smtClean="0"/>
              <a:t>ko</a:t>
            </a:r>
            <a:r>
              <a:rPr lang="en-US" altLang="ko-KR" b="1" u="sng" dirty="0" smtClean="0"/>
              <a:t>”</a:t>
            </a:r>
            <a:r>
              <a:rPr lang="ko-KR" altLang="en-US" b="1" u="sng" dirty="0" smtClean="0"/>
              <a:t>를 기준으로 하고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유동적으로 다른 언어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)</a:t>
            </a:r>
            <a:r>
              <a:rPr lang="ko-KR" altLang="en-US" b="1" u="sng" dirty="0" smtClean="0"/>
              <a:t>로 변경할 수 있도록 개발 필요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자동완성 기능 구현하기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(</a:t>
            </a:r>
            <a:r>
              <a:rPr lang="en-US" altLang="ko-KR" b="1" dirty="0" smtClean="0"/>
              <a:t>canvas/component-</a:t>
            </a:r>
            <a:r>
              <a:rPr lang="en-US" altLang="ko-KR" b="1" dirty="0" err="1" smtClean="0"/>
              <a:t>typeahead.php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hlinkClick r:id="rId3"/>
              </a:rPr>
              <a:t>https://twitter.github.io/typeahead.js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err="1" smtClean="0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 smtClean="0"/>
              <a:t>필터기능 구현하기</a:t>
            </a:r>
            <a:endParaRPr lang="en-US" altLang="ko-KR" b="1" u="sng" dirty="0" smtClean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</a:t>
            </a:r>
            <a:r>
              <a:rPr lang="en-US" altLang="ko-KR" b="1" u="sng" dirty="0" smtClean="0">
                <a:hlinkClick r:id="rId4"/>
              </a:rPr>
              <a:t>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직방의 경우 모든 축척범위</a:t>
            </a:r>
            <a:r>
              <a:rPr lang="en-US" altLang="ko-KR" b="1" u="sng" dirty="0" smtClean="0"/>
              <a:t>(128km)</a:t>
            </a:r>
            <a:r>
              <a:rPr lang="ko-KR" altLang="en-US" b="1" u="sng" dirty="0" smtClean="0"/>
              <a:t>를 허용하기 때문에 </a:t>
            </a:r>
            <a:r>
              <a:rPr lang="ko-KR" altLang="en-US" b="1" u="sng" dirty="0" err="1" smtClean="0"/>
              <a:t>검색시</a:t>
            </a:r>
            <a:r>
              <a:rPr lang="ko-KR" altLang="en-US" b="1" u="sng" dirty="0" smtClean="0"/>
              <a:t> 부하</a:t>
            </a:r>
            <a:r>
              <a:rPr lang="en-US" altLang="ko-KR" b="1" u="sng" dirty="0" smtClean="0"/>
              <a:t>&amp;</a:t>
            </a:r>
            <a:r>
              <a:rPr lang="ko-KR" altLang="en-US" b="1" u="sng" dirty="0" smtClean="0"/>
              <a:t>로딩지연이 발생하지만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다방의 경우 축척범위 </a:t>
            </a:r>
            <a:r>
              <a:rPr lang="en-US" altLang="ko-KR" b="1" u="sng" dirty="0" smtClean="0"/>
              <a:t>10km</a:t>
            </a:r>
            <a:r>
              <a:rPr lang="ko-KR" altLang="en-US" b="1" u="sng" dirty="0" smtClean="0"/>
              <a:t>까지만 허용하고</a:t>
            </a:r>
            <a:r>
              <a:rPr lang="en-US" altLang="ko-KR" b="1" u="sng" dirty="0" smtClean="0"/>
              <a:t>, map</a:t>
            </a:r>
            <a:r>
              <a:rPr lang="ko-KR" altLang="en-US" b="1" u="sng" dirty="0" smtClean="0"/>
              <a:t>상 검색은 </a:t>
            </a:r>
            <a:r>
              <a:rPr lang="en-US" altLang="ko-KR" b="1" u="sng" dirty="0" smtClean="0"/>
              <a:t>2km</a:t>
            </a:r>
            <a:r>
              <a:rPr lang="ko-KR" altLang="en-US" b="1" u="sng" dirty="0" smtClean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</a:t>
            </a:r>
            <a:r>
              <a:rPr lang="ko-KR" altLang="en-US" b="1" dirty="0" smtClean="0"/>
              <a:t>변환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지도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 </a:t>
            </a:r>
            <a:r>
              <a:rPr lang="en-US" altLang="ko-KR" b="1" dirty="0" smtClean="0"/>
              <a:t>map viewport</a:t>
            </a:r>
            <a:r>
              <a:rPr lang="ko-KR" altLang="en-US" b="1" dirty="0" smtClean="0"/>
              <a:t>에 대한 </a:t>
            </a:r>
            <a:r>
              <a:rPr lang="en-US" altLang="ko-KR" dirty="0" err="1" smtClean="0">
                <a:hlinkClick r:id="rId2"/>
              </a:rPr>
              <a:t>LatLngBounds</a:t>
            </a:r>
            <a:r>
              <a:rPr lang="ko-KR" altLang="en-US" dirty="0" smtClean="0"/>
              <a:t>를 계산하여 좌표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범위로 하는 검색질의를 생성하는 것이 좋을 것 같음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조건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Best Solution : </a:t>
            </a:r>
            <a:r>
              <a:rPr lang="en-US" altLang="ko-KR" b="1" dirty="0" err="1" smtClean="0"/>
              <a:t>LatLagBounds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 smtClean="0"/>
              <a:t>Easy Solution : Request Query </a:t>
            </a:r>
            <a:r>
              <a:rPr lang="ko-KR" altLang="en-US" b="1" strike="sngStrike" dirty="0" err="1" smtClean="0"/>
              <a:t>셋팅을</a:t>
            </a:r>
            <a:r>
              <a:rPr lang="ko-KR" altLang="en-US" b="1" strike="sngStrike" dirty="0" smtClean="0"/>
              <a:t> 통한 범위</a:t>
            </a:r>
            <a:r>
              <a:rPr lang="en-US" altLang="ko-KR" b="1" strike="sngStrike" dirty="0" smtClean="0"/>
              <a:t>&amp;</a:t>
            </a:r>
            <a:r>
              <a:rPr lang="ko-KR" altLang="en-US" b="1" strike="sngStrike" dirty="0" smtClean="0"/>
              <a:t>필터 검색 실시</a:t>
            </a:r>
            <a:endParaRPr lang="en-US" altLang="ko-KR" b="1" strike="sngStrike" dirty="0" smtClean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err="1" smtClean="0"/>
              <a:t>검색창</a:t>
            </a:r>
            <a:r>
              <a:rPr lang="en-US" altLang="ko-KR" b="1" dirty="0" smtClean="0"/>
              <a:t>”</a:t>
            </a:r>
            <a:r>
              <a:rPr lang="ko-KR" altLang="en-US" b="1" dirty="0"/>
              <a:t>기준 검색의 </a:t>
            </a:r>
            <a:r>
              <a:rPr lang="ko-KR" altLang="en-US" b="1" dirty="0" smtClean="0"/>
              <a:t>경우</a:t>
            </a:r>
            <a:r>
              <a:rPr lang="en-US" altLang="ko-KR" b="1" dirty="0" smtClean="0"/>
              <a:t>(2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b="1" dirty="0" smtClean="0"/>
              <a:t>Google geocoding, typeahead.js</a:t>
            </a:r>
            <a:r>
              <a:rPr lang="ko-KR" altLang="en-US" b="1" dirty="0" smtClean="0"/>
              <a:t>을 이용함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서버부하방지를 위해서 단어단위로 검색하되 </a:t>
            </a:r>
            <a:r>
              <a:rPr lang="en-US" altLang="ko-KR" b="1" dirty="0" err="1" smtClean="0"/>
              <a:t>keyup</a:t>
            </a:r>
            <a:r>
              <a:rPr lang="ko-KR" altLang="en-US" b="1" dirty="0" err="1" smtClean="0"/>
              <a:t>입력후</a:t>
            </a:r>
            <a:r>
              <a:rPr lang="ko-KR" altLang="en-US" b="1" dirty="0" smtClean="0"/>
              <a:t> 약 </a:t>
            </a:r>
            <a:r>
              <a:rPr lang="en-US" altLang="ko-KR" b="1" dirty="0" smtClean="0"/>
              <a:t>1.5~2</a:t>
            </a:r>
            <a:r>
              <a:rPr lang="ko-KR" altLang="en-US" b="1" dirty="0" smtClean="0"/>
              <a:t>초 이후에 검색이 되게 하기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(“</a:t>
            </a:r>
            <a:r>
              <a:rPr lang="en-US" altLang="ko-KR" b="1" dirty="0"/>
              <a:t>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추천 해결 방법</a:t>
            </a:r>
            <a:endParaRPr lang="en-US" altLang="ko-KR" b="1" dirty="0"/>
          </a:p>
          <a:p>
            <a:r>
              <a:rPr lang="en-US" altLang="ko-KR" b="1" u="sng" dirty="0" smtClean="0"/>
              <a:t>1. </a:t>
            </a:r>
            <a:r>
              <a:rPr lang="ko-KR" altLang="en-US" b="1" u="sng" dirty="0" smtClean="0"/>
              <a:t>초기에는 </a:t>
            </a:r>
            <a:r>
              <a:rPr lang="ko-KR" altLang="en-US" b="1" u="sng" dirty="0"/>
              <a:t>데이터가 별로 안되니까 일단 </a:t>
            </a:r>
            <a:r>
              <a:rPr lang="ko-KR" altLang="en-US" b="1" u="sng" dirty="0" smtClean="0"/>
              <a:t>모든 범위에 대해서 로딩 </a:t>
            </a:r>
            <a:r>
              <a:rPr lang="en-US" altLang="ko-KR" b="1" u="sng" dirty="0" smtClean="0"/>
              <a:t>-&gt;</a:t>
            </a:r>
            <a:r>
              <a:rPr lang="ko-KR" altLang="en-US" b="1" u="sng" dirty="0" smtClean="0"/>
              <a:t> 필터 적용</a:t>
            </a:r>
            <a:endParaRPr lang="en-US" altLang="ko-KR" b="1" u="sng" dirty="0" smtClean="0"/>
          </a:p>
          <a:p>
            <a:r>
              <a:rPr lang="en-US" altLang="ko-KR" b="1" u="sng" dirty="0" smtClean="0"/>
              <a:t>2. </a:t>
            </a:r>
            <a:r>
              <a:rPr lang="ko-KR" altLang="en-US" b="1" u="sng" dirty="0" smtClean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</a:t>
            </a:r>
            <a:r>
              <a:rPr lang="ko-KR" altLang="en-US" b="1" u="sng" dirty="0" smtClean="0"/>
              <a:t>검색 </a:t>
            </a:r>
            <a:r>
              <a:rPr lang="en-US" altLang="ko-KR" b="1" u="sng" dirty="0" smtClean="0"/>
              <a:t>-&gt; “</a:t>
            </a:r>
            <a:r>
              <a:rPr lang="ko-KR" altLang="en-US" b="1" u="sng" dirty="0" smtClean="0"/>
              <a:t>조건</a:t>
            </a:r>
            <a:r>
              <a:rPr lang="en-US" altLang="ko-KR" b="1" u="sng" dirty="0" smtClean="0"/>
              <a:t>＂</a:t>
            </a:r>
            <a:r>
              <a:rPr lang="ko-KR" altLang="en-US" b="1" u="sng" dirty="0" smtClean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328256" y="2417839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292514" y="4302627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587768" y="426672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305329" y="5398283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328258" y="2101834"/>
            <a:ext cx="4422368" cy="27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소개글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1865112" y="163743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6" name="직사각형 115"/>
          <p:cNvSpPr/>
          <p:nvPr/>
        </p:nvSpPr>
        <p:spPr>
          <a:xfrm>
            <a:off x="328255" y="3336864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9590183" y="64927"/>
            <a:ext cx="256970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21" y="1318484"/>
            <a:ext cx="4423692" cy="182309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4815558" y="3132866"/>
            <a:ext cx="4518955" cy="43940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01" y="1577937"/>
            <a:ext cx="1619250" cy="476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50" y="3163411"/>
            <a:ext cx="891122" cy="3178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561" y="3166846"/>
            <a:ext cx="306913" cy="3535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055" y="3154878"/>
            <a:ext cx="381088" cy="3535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659" y="3158112"/>
            <a:ext cx="318136" cy="350352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5897680" y="3228716"/>
            <a:ext cx="891124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업체명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아늑한집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788804" y="3224464"/>
            <a:ext cx="1135810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대표번호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010-3800-2109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55" y="1343397"/>
            <a:ext cx="4422371" cy="190620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815558" y="3647000"/>
            <a:ext cx="4518955" cy="43940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50" y="3677545"/>
            <a:ext cx="891122" cy="31788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561" y="3680980"/>
            <a:ext cx="306913" cy="35353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055" y="3669012"/>
            <a:ext cx="381088" cy="353587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659" y="3672246"/>
            <a:ext cx="318136" cy="350352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5897680" y="3742850"/>
            <a:ext cx="891124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아늑한집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788804" y="3738598"/>
            <a:ext cx="1135810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연락처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010-3800-2109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5321" y="1671211"/>
            <a:ext cx="504825" cy="209550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3844661" y="1688931"/>
            <a:ext cx="413825" cy="161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5438" y="1607890"/>
            <a:ext cx="347328" cy="34051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180336" y="723225"/>
            <a:ext cx="2605365" cy="366697"/>
            <a:chOff x="1730721" y="2869683"/>
            <a:chExt cx="2605365" cy="36669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0721" y="2869683"/>
              <a:ext cx="2414668" cy="366697"/>
            </a:xfrm>
            <a:prstGeom prst="rect">
              <a:avLst/>
            </a:prstGeom>
          </p:spPr>
        </p:pic>
        <p:pic>
          <p:nvPicPr>
            <p:cNvPr id="81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055697" y="2891885"/>
              <a:ext cx="280389" cy="2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57245" y="2884049"/>
              <a:ext cx="327344" cy="327343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5219206" y="696202"/>
            <a:ext cx="2585581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6392900" y="5055532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4789966" y="6403506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23510" y="4133601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617050" y="414449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7599657" y="4137051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4892350" y="4482734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8113" y="4801281"/>
            <a:ext cx="4372561" cy="1542936"/>
          </a:xfrm>
          <a:prstGeom prst="rect">
            <a:avLst/>
          </a:prstGeom>
        </p:spPr>
      </p:pic>
      <p:cxnSp>
        <p:nvCxnSpPr>
          <p:cNvPr id="126" name="직선 화살표 연결선 125"/>
          <p:cNvCxnSpPr/>
          <p:nvPr/>
        </p:nvCxnSpPr>
        <p:spPr>
          <a:xfrm flipV="1">
            <a:off x="4595673" y="1120467"/>
            <a:ext cx="623533" cy="5602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595674" y="1167369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클릭</a:t>
            </a:r>
            <a:endParaRPr lang="ko-KR" altLang="en-US" sz="1200" dirty="0"/>
          </a:p>
        </p:txBody>
      </p:sp>
      <p:pic>
        <p:nvPicPr>
          <p:cNvPr id="129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35" y="728551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7680" y="738139"/>
            <a:ext cx="338478" cy="326244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9300674" y="3048236"/>
            <a:ext cx="722607" cy="62697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사업주회원</a:t>
            </a:r>
            <a:endParaRPr lang="ko-KR" altLang="en-US" sz="12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9314721" y="3567321"/>
            <a:ext cx="722607" cy="62697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일반회원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393557" y="3866949"/>
            <a:ext cx="34077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공유하기 버튼 </a:t>
            </a:r>
            <a:r>
              <a:rPr lang="ko-KR" altLang="en-US" sz="1400" b="1" dirty="0" err="1" smtClean="0"/>
              <a:t>클릭시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workflow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1" y="1803592"/>
            <a:ext cx="347328" cy="34051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1082789" y="918927"/>
            <a:ext cx="2605365" cy="366697"/>
            <a:chOff x="1730721" y="2869683"/>
            <a:chExt cx="2605365" cy="36669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0721" y="2869683"/>
              <a:ext cx="2414668" cy="366697"/>
            </a:xfrm>
            <a:prstGeom prst="rect">
              <a:avLst/>
            </a:prstGeom>
          </p:spPr>
        </p:pic>
        <p:pic>
          <p:nvPicPr>
            <p:cNvPr id="81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055697" y="2891885"/>
              <a:ext cx="280389" cy="2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7245" y="2884049"/>
              <a:ext cx="327344" cy="327343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1121659" y="891904"/>
            <a:ext cx="2585581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6" name="직선 화살표 연결선 125"/>
          <p:cNvCxnSpPr/>
          <p:nvPr/>
        </p:nvCxnSpPr>
        <p:spPr>
          <a:xfrm flipV="1">
            <a:off x="498126" y="1316169"/>
            <a:ext cx="623533" cy="5602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98127" y="1363071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클릭</a:t>
            </a:r>
            <a:endParaRPr lang="ko-KR" altLang="en-US" sz="12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rcRect t="18425" b="54079"/>
          <a:stretch/>
        </p:blipFill>
        <p:spPr>
          <a:xfrm>
            <a:off x="1306904" y="1994165"/>
            <a:ext cx="2381250" cy="489737"/>
          </a:xfrm>
          <a:prstGeom prst="rect">
            <a:avLst/>
          </a:prstGeom>
        </p:spPr>
      </p:pic>
      <p:pic>
        <p:nvPicPr>
          <p:cNvPr id="52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538" y="935762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/>
          <p:cNvCxnSpPr>
            <a:stCxn id="52" idx="1"/>
            <a:endCxn id="46" idx="0"/>
          </p:cNvCxnSpPr>
          <p:nvPr/>
        </p:nvCxnSpPr>
        <p:spPr>
          <a:xfrm flipH="1">
            <a:off x="2497529" y="1108473"/>
            <a:ext cx="444009" cy="885692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81" idx="3"/>
            <a:endCxn id="59" idx="0"/>
          </p:cNvCxnSpPr>
          <p:nvPr/>
        </p:nvCxnSpPr>
        <p:spPr>
          <a:xfrm>
            <a:off x="3688154" y="1089736"/>
            <a:ext cx="1675087" cy="904429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417581" y="954878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587" y="1994165"/>
            <a:ext cx="2219325" cy="16383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342251" y="2323017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4475044" y="1994165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49990" y="2333173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62" name="이등변 삼각형 61"/>
          <p:cNvSpPr/>
          <p:nvPr/>
        </p:nvSpPr>
        <p:spPr>
          <a:xfrm rot="10800000">
            <a:off x="6202468" y="2429520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화살표 연결선 63"/>
          <p:cNvCxnSpPr>
            <a:stCxn id="62" idx="1"/>
            <a:endCxn id="65" idx="1"/>
          </p:cNvCxnSpPr>
          <p:nvPr/>
        </p:nvCxnSpPr>
        <p:spPr>
          <a:xfrm flipV="1">
            <a:off x="6321498" y="2243221"/>
            <a:ext cx="1313480" cy="261402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7634978" y="1876456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66" name="직사각형 65"/>
          <p:cNvSpPr/>
          <p:nvPr/>
        </p:nvSpPr>
        <p:spPr>
          <a:xfrm>
            <a:off x="7413914" y="2862540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68" name="직선 화살표 연결선 67"/>
          <p:cNvCxnSpPr>
            <a:stCxn id="65" idx="2"/>
            <a:endCxn id="66" idx="0"/>
          </p:cNvCxnSpPr>
          <p:nvPr/>
        </p:nvCxnSpPr>
        <p:spPr>
          <a:xfrm flipH="1">
            <a:off x="8101900" y="2609985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9"/>
          <a:srcRect t="39828"/>
          <a:stretch/>
        </p:blipFill>
        <p:spPr>
          <a:xfrm>
            <a:off x="6845593" y="3076647"/>
            <a:ext cx="2733675" cy="49863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355785" y="3211309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157" y="942072"/>
            <a:ext cx="338478" cy="326244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2463731" y="1530317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클릭</a:t>
            </a:r>
            <a:endParaRPr lang="ko-KR" altLang="en-US" sz="1200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4342251" y="1458540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클릭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2119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59096" y="5375289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08" y="4116060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787" y="48103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42932" y="47477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5" y="1573883"/>
            <a:ext cx="5440601" cy="160210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71" y="2071417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6" y="3348193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58" y="3882353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26" y="4740033"/>
            <a:ext cx="2343150" cy="5524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45767" y="410381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300" y="4387852"/>
            <a:ext cx="59449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160726" y="1545640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635" y="791418"/>
            <a:ext cx="5409937" cy="23318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038256" y="3877749"/>
            <a:ext cx="7549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거래종류</a:t>
            </a:r>
            <a:endParaRPr lang="ko-KR" altLang="en-US" sz="105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10696" y="4110355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월세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매매</a:t>
            </a:r>
            <a:endParaRPr lang="ko-KR" altLang="en-US" sz="1400" dirty="0"/>
          </a:p>
        </p:txBody>
      </p:sp>
      <p:sp>
        <p:nvSpPr>
          <p:cNvPr id="69" name="직사각형 68"/>
          <p:cNvSpPr/>
          <p:nvPr/>
        </p:nvSpPr>
        <p:spPr>
          <a:xfrm>
            <a:off x="1364085" y="1556285"/>
            <a:ext cx="4380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필수 입력 정보 입니다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300" y="1149807"/>
            <a:ext cx="1139025" cy="3037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6895" y="4047106"/>
            <a:ext cx="895350" cy="352425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3010696" y="4065824"/>
            <a:ext cx="2194097" cy="3213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1" name="직선 화살표 연결선 70"/>
          <p:cNvCxnSpPr>
            <a:stCxn id="70" idx="2"/>
            <a:endCxn id="72" idx="0"/>
          </p:cNvCxnSpPr>
          <p:nvPr/>
        </p:nvCxnSpPr>
        <p:spPr>
          <a:xfrm flipH="1">
            <a:off x="2742001" y="4387178"/>
            <a:ext cx="1365744" cy="10017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551458" y="5388903"/>
            <a:ext cx="2381085" cy="23502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다중 체크가 가능한 체크박스로 구현</a:t>
            </a:r>
            <a:endParaRPr lang="ko-KR" altLang="en-US" sz="1050" dirty="0"/>
          </a:p>
        </p:txBody>
      </p:sp>
      <p:grpSp>
        <p:nvGrpSpPr>
          <p:cNvPr id="8" name="그룹 7"/>
          <p:cNvGrpSpPr/>
          <p:nvPr/>
        </p:nvGrpSpPr>
        <p:grpSpPr>
          <a:xfrm>
            <a:off x="5568138" y="188357"/>
            <a:ext cx="6553875" cy="2408417"/>
            <a:chOff x="5462721" y="154655"/>
            <a:chExt cx="6553875" cy="2408417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12"/>
            <a:srcRect t="55018"/>
            <a:stretch/>
          </p:blipFill>
          <p:spPr>
            <a:xfrm>
              <a:off x="6570731" y="508000"/>
              <a:ext cx="5278643" cy="2055072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7337996" y="154655"/>
              <a:ext cx="467860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※ </a:t>
              </a:r>
              <a:r>
                <a:rPr lang="ko-KR" altLang="en-US" sz="1050" dirty="0" smtClean="0">
                  <a:solidFill>
                    <a:srgbClr val="EC5848"/>
                  </a:solidFill>
                  <a:latin typeface="Nanum Gothic"/>
                </a:rPr>
                <a:t>검색 결과에 반영되며</a:t>
              </a:r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050" dirty="0" smtClean="0">
                  <a:solidFill>
                    <a:srgbClr val="EC5848"/>
                  </a:solidFill>
                  <a:latin typeface="Nanum Gothic"/>
                </a:rPr>
                <a:t>고객에게 더 자세한 정보를 제공할 수 있습니다</a:t>
              </a:r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.</a:t>
              </a:r>
              <a:endParaRPr lang="ko-KR" altLang="en-US" sz="1050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653265" y="1757590"/>
              <a:ext cx="4840647" cy="265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385226" y="2042506"/>
              <a:ext cx="4511377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/>
                <a:t>인터넷</a:t>
              </a:r>
              <a:r>
                <a:rPr lang="en-US" altLang="ko-KR" sz="1100" b="1" dirty="0" smtClean="0"/>
                <a:t>, TV, </a:t>
              </a:r>
              <a:r>
                <a:rPr lang="ko-KR" altLang="en-US" sz="1100" b="1" dirty="0" smtClean="0"/>
                <a:t>세탁기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에어컨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침대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책상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옷장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냉장고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가스레인지</a:t>
              </a:r>
              <a:r>
                <a:rPr lang="en-US" altLang="ko-KR" sz="1100" b="1" dirty="0" smtClean="0"/>
                <a:t>,</a:t>
              </a:r>
            </a:p>
            <a:p>
              <a:r>
                <a:rPr lang="ko-KR" altLang="en-US" sz="1100" b="1" dirty="0" smtClean="0"/>
                <a:t>전자레인지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신발장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err="1" smtClean="0"/>
                <a:t>전자도어락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비데</a:t>
              </a:r>
              <a:endParaRPr lang="en-US" altLang="ko-KR" sz="1100" b="1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6653264" y="869845"/>
              <a:ext cx="4840647" cy="2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9842408" y="841410"/>
              <a:ext cx="1897428" cy="283208"/>
              <a:chOff x="10067026" y="613020"/>
              <a:chExt cx="1897428" cy="283208"/>
            </a:xfrm>
          </p:grpSpPr>
          <p:pic>
            <p:nvPicPr>
              <p:cNvPr id="91" name="그림 90"/>
              <p:cNvPicPr>
                <a:picLocks noChangeAspect="1"/>
              </p:cNvPicPr>
              <p:nvPr/>
            </p:nvPicPr>
            <p:blipFill rotWithShape="1">
              <a:blip r:embed="rId3"/>
              <a:srcRect t="30440"/>
              <a:stretch/>
            </p:blipFill>
            <p:spPr>
              <a:xfrm>
                <a:off x="10067026" y="613020"/>
                <a:ext cx="1897428" cy="283208"/>
              </a:xfrm>
              <a:prstGeom prst="rect">
                <a:avLst/>
              </a:prstGeom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11608993" y="630596"/>
                <a:ext cx="35546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 smtClean="0"/>
                  <a:t>평</a:t>
                </a:r>
                <a:endParaRPr lang="ko-KR" altLang="en-US" sz="1050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0088215" y="621216"/>
                <a:ext cx="87447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 smtClean="0"/>
                  <a:t>실내 평수</a:t>
                </a:r>
                <a:endParaRPr lang="ko-KR" altLang="en-US" sz="1050" dirty="0"/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3"/>
            <a:srcRect t="36572"/>
            <a:stretch/>
          </p:blipFill>
          <p:spPr>
            <a:xfrm>
              <a:off x="7376877" y="824939"/>
              <a:ext cx="2352675" cy="320204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9365618" y="858986"/>
              <a:ext cx="4407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층</a:t>
              </a:r>
              <a:endParaRPr lang="ko-KR" altLang="en-US" sz="1050" dirty="0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1604" y="853936"/>
              <a:ext cx="219075" cy="238125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7457860" y="858986"/>
              <a:ext cx="14388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지하 </a:t>
              </a:r>
              <a:r>
                <a:rPr lang="en-US" altLang="ko-KR" sz="800" dirty="0" smtClean="0"/>
                <a:t>~ 20</a:t>
              </a:r>
              <a:r>
                <a:rPr lang="ko-KR" altLang="en-US" sz="800" dirty="0" smtClean="0"/>
                <a:t>층 이상</a:t>
              </a:r>
              <a:r>
                <a:rPr lang="en-US" altLang="ko-KR" sz="800" dirty="0" smtClean="0"/>
                <a:t> </a:t>
              </a:r>
              <a:endParaRPr lang="ko-KR" altLang="en-US" sz="105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552747" y="869845"/>
              <a:ext cx="832479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해당 층수</a:t>
              </a:r>
              <a:endParaRPr lang="ko-KR" altLang="en-US" sz="1050" b="1" dirty="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406956" y="2053900"/>
              <a:ext cx="4489647" cy="401883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0" name="직선 화살표 연결선 99"/>
            <p:cNvCxnSpPr>
              <a:stCxn id="99" idx="1"/>
              <a:endCxn id="101" idx="2"/>
            </p:cNvCxnSpPr>
            <p:nvPr/>
          </p:nvCxnSpPr>
          <p:spPr>
            <a:xfrm flipH="1" flipV="1">
              <a:off x="6653264" y="1984598"/>
              <a:ext cx="753692" cy="270244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5462721" y="1755800"/>
              <a:ext cx="2381085" cy="22879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다중 체크가 가능한 체크박스로 구현</a:t>
              </a:r>
              <a:endParaRPr lang="ko-KR" altLang="en-US" sz="105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570731" y="2763221"/>
            <a:ext cx="5278643" cy="2531614"/>
            <a:chOff x="6570731" y="2763221"/>
            <a:chExt cx="5278643" cy="2531614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8212432" y="4991709"/>
              <a:ext cx="1265289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작성하기</a:t>
              </a:r>
              <a:endParaRPr lang="ko-KR" altLang="en-US" dirty="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9601053" y="4991709"/>
              <a:ext cx="1319410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작성 취소</a:t>
              </a:r>
              <a:endParaRPr lang="ko-KR" altLang="en-US" dirty="0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10420708" y="2788265"/>
              <a:ext cx="1428665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공개</a:t>
              </a:r>
              <a:r>
                <a:rPr lang="en-US" altLang="ko-KR" sz="1400" dirty="0" smtClean="0"/>
                <a:t>,</a:t>
              </a:r>
              <a:r>
                <a:rPr lang="ko-KR" altLang="en-US" sz="1400" dirty="0" smtClean="0"/>
                <a:t>비공개</a:t>
              </a:r>
              <a:endParaRPr lang="ko-KR" altLang="en-US" sz="1400" dirty="0"/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0299" y="2768977"/>
              <a:ext cx="219075" cy="23812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70731" y="2763221"/>
              <a:ext cx="767265" cy="207369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70731" y="3053893"/>
              <a:ext cx="4927037" cy="224094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37996" y="3434140"/>
              <a:ext cx="4058487" cy="1230711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6611594" y="3113680"/>
              <a:ext cx="569387" cy="246221"/>
            </a:xfrm>
            <a:prstGeom prst="rect">
              <a:avLst/>
            </a:prstGeom>
            <a:solidFill>
              <a:srgbClr val="ECF0F5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000" b="1" dirty="0" err="1" smtClean="0"/>
                <a:t>소개글</a:t>
              </a:r>
              <a:endParaRPr lang="ko-KR" altLang="en-US" sz="10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235297" y="2785924"/>
              <a:ext cx="118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*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199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000904" y="419014"/>
            <a:ext cx="58862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en-US" altLang="ko-KR" b="1" dirty="0" err="1" smtClean="0"/>
              <a:t>Summernote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동영상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이미지 업로드는 링크 업로드만 가능함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5" y="1320921"/>
            <a:ext cx="5062088" cy="7978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0534" y="1088508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1833" y="1388854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21833" y="1767913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7686" y="2380312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 360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5" y="3139492"/>
            <a:ext cx="5062088" cy="7978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21833" y="3207425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21833" y="3586484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35" y="791418"/>
            <a:ext cx="5409937" cy="23318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835030" y="3999944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223651" y="3999944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93357" y="5495673"/>
            <a:ext cx="1149384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/>
              <a:t>업로드 </a:t>
            </a:r>
            <a:r>
              <a:rPr lang="ko-KR" altLang="en-US" b="1" dirty="0" err="1" smtClean="0"/>
              <a:t>성공시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redirect(/post/room/[</a:t>
            </a:r>
            <a:r>
              <a:rPr lang="en-US" altLang="ko-KR" b="1" dirty="0" err="1" smtClean="0"/>
              <a:t>postID</a:t>
            </a:r>
            <a:r>
              <a:rPr lang="en-US" altLang="ko-KR" b="1" dirty="0" smtClean="0"/>
              <a:t>])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업로드 </a:t>
            </a:r>
            <a:r>
              <a:rPr lang="ko-KR" altLang="en-US" b="1" dirty="0" err="1" smtClean="0"/>
              <a:t>실패시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alert(“</a:t>
            </a:r>
            <a:r>
              <a:rPr lang="ko-KR" altLang="en-US" b="1" dirty="0" smtClean="0"/>
              <a:t>글 작성이 실패하였습니다</a:t>
            </a:r>
            <a:r>
              <a:rPr lang="en-US" altLang="ko-KR" b="1" dirty="0" smtClean="0"/>
              <a:t>”)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필수입력정보</a:t>
            </a:r>
            <a:r>
              <a:rPr lang="en-US" altLang="ko-KR" b="1" dirty="0" smtClean="0"/>
              <a:t>(required) : </a:t>
            </a:r>
            <a:r>
              <a:rPr lang="ko-KR" altLang="en-US" b="1" dirty="0" smtClean="0"/>
              <a:t>위치정보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주소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방구조</a:t>
            </a:r>
            <a:r>
              <a:rPr lang="en-US" altLang="ko-KR" b="1" dirty="0" smtClean="0"/>
              <a:t>, 360 </a:t>
            </a:r>
            <a:r>
              <a:rPr lang="ko-KR" altLang="en-US" b="1" dirty="0" smtClean="0"/>
              <a:t>사진</a:t>
            </a:r>
            <a:r>
              <a:rPr lang="en-US" altLang="ko-KR" b="1" dirty="0" smtClean="0"/>
              <a:t>[], </a:t>
            </a:r>
            <a:r>
              <a:rPr lang="ko-KR" altLang="en-US" b="1" dirty="0" smtClean="0"/>
              <a:t>글 공개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비공개 여부</a:t>
            </a:r>
            <a:r>
              <a:rPr lang="en-US" altLang="ko-KR" b="1" dirty="0" smtClean="0"/>
              <a:t>)</a:t>
            </a:r>
          </a:p>
        </p:txBody>
      </p:sp>
      <p:cxnSp>
        <p:nvCxnSpPr>
          <p:cNvPr id="24" name="직선 화살표 연결선 23"/>
          <p:cNvCxnSpPr>
            <a:stCxn id="26" idx="2"/>
          </p:cNvCxnSpPr>
          <p:nvPr/>
        </p:nvCxnSpPr>
        <p:spPr>
          <a:xfrm>
            <a:off x="3127121" y="2102415"/>
            <a:ext cx="340696" cy="15680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025952" y="2107312"/>
            <a:ext cx="3625012" cy="32275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/>
              <a:t>Jquery</a:t>
            </a:r>
            <a:r>
              <a:rPr lang="en-US" altLang="ko-KR" sz="1050" dirty="0" smtClean="0"/>
              <a:t> file upload </a:t>
            </a:r>
            <a:r>
              <a:rPr lang="ko-KR" altLang="en-US" sz="1050" dirty="0" smtClean="0"/>
              <a:t>사용</a:t>
            </a:r>
            <a:endParaRPr lang="en-US" altLang="ko-KR" sz="1050" dirty="0" smtClean="0"/>
          </a:p>
          <a:p>
            <a:pPr algn="ctr"/>
            <a:r>
              <a:rPr lang="en-US" altLang="ko-KR" sz="1050" dirty="0"/>
              <a:t>http://blueimp.github.io/jQuery-File-Upload/index.html</a:t>
            </a:r>
            <a:endParaRPr lang="ko-KR" altLang="en-US" sz="1050" dirty="0"/>
          </a:p>
        </p:txBody>
      </p:sp>
      <p:sp>
        <p:nvSpPr>
          <p:cNvPr id="26" name="직사각형 25"/>
          <p:cNvSpPr/>
          <p:nvPr/>
        </p:nvSpPr>
        <p:spPr>
          <a:xfrm>
            <a:off x="635219" y="1361676"/>
            <a:ext cx="4983804" cy="74073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6" y="2551392"/>
            <a:ext cx="5238750" cy="60007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74519" y="2625548"/>
            <a:ext cx="4443845" cy="43088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사진 용량은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장당 최대 </a:t>
            </a:r>
            <a:r>
              <a:rPr lang="en-US" altLang="ko-KR" sz="1100" b="1" dirty="0" smtClean="0"/>
              <a:t>30M, </a:t>
            </a:r>
            <a:r>
              <a:rPr lang="ko-KR" altLang="en-US" sz="1100" b="1" dirty="0" smtClean="0"/>
              <a:t>최대 </a:t>
            </a:r>
            <a:r>
              <a:rPr lang="en-US" altLang="ko-KR" sz="1100" b="1" dirty="0" smtClean="0"/>
              <a:t>15</a:t>
            </a:r>
            <a:r>
              <a:rPr lang="ko-KR" altLang="en-US" sz="1100" b="1" dirty="0" smtClean="0"/>
              <a:t>장까지 등록이 가능합니다</a:t>
            </a:r>
            <a:r>
              <a:rPr lang="en-US" altLang="ko-KR" sz="1100" b="1" dirty="0" smtClean="0"/>
              <a:t>.</a:t>
            </a:r>
          </a:p>
          <a:p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많은 사진을 등록할 경우 업로드 시간이 다소 지연될 수 있습니다</a:t>
            </a:r>
            <a:r>
              <a:rPr lang="en-US" altLang="ko-KR" sz="1100" b="1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0009" y="2723666"/>
            <a:ext cx="3025187" cy="923330"/>
          </a:xfrm>
          <a:prstGeom prst="rect">
            <a:avLst/>
          </a:prstGeom>
          <a:solidFill>
            <a:srgbClr val="D0CECE">
              <a:alpha val="4117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VR</a:t>
            </a:r>
            <a:r>
              <a:rPr lang="ko-KR" altLang="en-US" dirty="0" smtClean="0"/>
              <a:t>사진을 여기로 끌어 놓기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또는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업로드할</a:t>
            </a:r>
            <a:r>
              <a:rPr lang="ko-KR" altLang="en-US" dirty="0" smtClean="0"/>
              <a:t> </a:t>
            </a:r>
            <a:r>
              <a:rPr lang="en-US" altLang="ko-KR" dirty="0" smtClean="0"/>
              <a:t>VR</a:t>
            </a:r>
            <a:r>
              <a:rPr lang="ko-KR" altLang="en-US" dirty="0" smtClean="0"/>
              <a:t>사진 및 선택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1600" y="3646996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사진 선택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hlinkClick r:id="rId4"/>
              </a:rPr>
              <a:t>https</a:t>
            </a:r>
            <a:r>
              <a:rPr lang="ko-KR" altLang="en-US" sz="1100" dirty="0">
                <a:hlinkClick r:id="rId4"/>
              </a:rPr>
              <a:t>://</a:t>
            </a:r>
            <a:r>
              <a:rPr lang="ko-KR" altLang="en-US" sz="1100" dirty="0" smtClean="0">
                <a:hlinkClick r:id="rId4"/>
              </a:rPr>
              <a:t>alvarotrigo.com/fullPage/examples/fixedHeaders.html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</a:t>
            </a:r>
            <a:r>
              <a:rPr lang="en-US" altLang="ko-KR" sz="1100" b="1" dirty="0" smtClean="0">
                <a:hlinkClick r:id="rId5"/>
              </a:rPr>
              <a:t>github.com/alvarotrigo/fullPage.js#methods</a:t>
            </a: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</a:t>
            </a:r>
            <a:r>
              <a:rPr lang="en-US" altLang="ko-KR" sz="1100" b="1" dirty="0" smtClean="0">
                <a:hlinkClick r:id="rId6"/>
              </a:rPr>
              <a:t>dev.moblab.kr/canvas-theme/HTML/component-radios-switches.html</a:t>
            </a: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  <a:endParaRPr lang="en-US" altLang="ko-KR" sz="1100" b="1" dirty="0" smtClean="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470400" y="3786285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사진 선택</a:t>
            </a:r>
            <a:endParaRPr lang="ko-KR" altLang="en-US" sz="14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61" y="2332146"/>
            <a:ext cx="4733983" cy="8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15911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4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573" y="2652112"/>
            <a:ext cx="1841714" cy="28202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064" y="3152005"/>
            <a:ext cx="1842224" cy="72211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2582758"/>
            <a:ext cx="1244250" cy="270180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2861480"/>
            <a:ext cx="1244250" cy="27018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3126457"/>
            <a:ext cx="1244250" cy="27018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3391434"/>
            <a:ext cx="1244250" cy="27018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4815" y="3654340"/>
            <a:ext cx="1244250" cy="2701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734948" y="2596503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일반</a:t>
            </a:r>
            <a:endParaRPr lang="ko-KR" altLang="en-US" sz="1100" dirty="0"/>
          </a:p>
        </p:txBody>
      </p:sp>
      <p:sp>
        <p:nvSpPr>
          <p:cNvPr id="114" name="TextBox 113"/>
          <p:cNvSpPr txBox="1"/>
          <p:nvPr/>
        </p:nvSpPr>
        <p:spPr>
          <a:xfrm>
            <a:off x="9734948" y="2849031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방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부동산</a:t>
            </a:r>
            <a:endParaRPr lang="ko-KR" altLang="en-US" sz="1100" dirty="0"/>
          </a:p>
        </p:txBody>
      </p:sp>
      <p:sp>
        <p:nvSpPr>
          <p:cNvPr id="115" name="TextBox 114"/>
          <p:cNvSpPr txBox="1"/>
          <p:nvPr/>
        </p:nvSpPr>
        <p:spPr>
          <a:xfrm>
            <a:off x="9734948" y="3125630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숙박</a:t>
            </a:r>
            <a:endParaRPr lang="ko-KR" altLang="en-US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9732596" y="3414227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관광</a:t>
            </a:r>
            <a:endParaRPr lang="ko-KR" altLang="en-US" sz="1100" dirty="0"/>
          </a:p>
        </p:txBody>
      </p:sp>
      <p:sp>
        <p:nvSpPr>
          <p:cNvPr id="117" name="TextBox 116"/>
          <p:cNvSpPr txBox="1"/>
          <p:nvPr/>
        </p:nvSpPr>
        <p:spPr>
          <a:xfrm>
            <a:off x="9736983" y="3669028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인테리어</a:t>
            </a:r>
            <a:endParaRPr lang="ko-KR" altLang="en-US" sz="1100" dirty="0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717" y="3887039"/>
            <a:ext cx="1244250" cy="270180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743885" y="3901727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항공사진</a:t>
            </a:r>
            <a:endParaRPr lang="ko-KR" altLang="en-US" sz="1100" dirty="0"/>
          </a:p>
        </p:txBody>
      </p:sp>
      <p:sp>
        <p:nvSpPr>
          <p:cNvPr id="44" name="직사각형 43"/>
          <p:cNvSpPr/>
          <p:nvPr/>
        </p:nvSpPr>
        <p:spPr>
          <a:xfrm>
            <a:off x="2071874" y="264066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609" y="2483170"/>
            <a:ext cx="1841714" cy="28202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00" y="2983063"/>
            <a:ext cx="1842224" cy="72211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413816"/>
            <a:ext cx="1244250" cy="2701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692538"/>
            <a:ext cx="1244250" cy="27018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957515"/>
            <a:ext cx="1244250" cy="27018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3222492"/>
            <a:ext cx="1244250" cy="27018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851" y="3485398"/>
            <a:ext cx="1244250" cy="27018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198984" y="2427561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일반</a:t>
            </a:r>
            <a:endParaRPr lang="ko-KR" altLang="en-US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4198984" y="2680089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방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부동산</a:t>
            </a:r>
            <a:endParaRPr lang="ko-KR" altLang="en-US" sz="1100" dirty="0"/>
          </a:p>
        </p:txBody>
      </p:sp>
      <p:sp>
        <p:nvSpPr>
          <p:cNvPr id="55" name="TextBox 54"/>
          <p:cNvSpPr txBox="1"/>
          <p:nvPr/>
        </p:nvSpPr>
        <p:spPr>
          <a:xfrm>
            <a:off x="4198984" y="2956688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숙박</a:t>
            </a:r>
            <a:endParaRPr lang="ko-KR" alt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4196632" y="3245285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관광</a:t>
            </a:r>
            <a:endParaRPr lang="ko-KR" alt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4201019" y="3500086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인테리어</a:t>
            </a:r>
            <a:endParaRPr lang="ko-KR" altLang="en-US" sz="11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53" y="3718097"/>
            <a:ext cx="1244250" cy="27018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207921" y="3732785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항공사진</a:t>
            </a:r>
            <a:endParaRPr lang="ko-KR" altLang="en-US" sz="11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9358489" y="2269067"/>
            <a:ext cx="1357324" cy="2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카테고리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3872314" y="2127643"/>
            <a:ext cx="1357324" cy="2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카테고리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3877123" y="2381623"/>
            <a:ext cx="1352516" cy="16066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5" name="직선 화살표 연결선 74"/>
          <p:cNvCxnSpPr>
            <a:stCxn id="74" idx="1"/>
            <a:endCxn id="76" idx="0"/>
          </p:cNvCxnSpPr>
          <p:nvPr/>
        </p:nvCxnSpPr>
        <p:spPr>
          <a:xfrm flipH="1">
            <a:off x="3567436" y="3184950"/>
            <a:ext cx="309687" cy="7148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3252689" y="3256435"/>
            <a:ext cx="629493" cy="181410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radio</a:t>
            </a:r>
            <a:endParaRPr lang="ko-KR" altLang="en-US" sz="12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289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72645" y="2723666"/>
            <a:ext cx="3199915" cy="923330"/>
          </a:xfrm>
          <a:prstGeom prst="rect">
            <a:avLst/>
          </a:prstGeom>
          <a:solidFill>
            <a:srgbClr val="D0CECE">
              <a:alpha val="4117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일반사진을 여기로 끌어 놓기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또는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업로드할</a:t>
            </a:r>
            <a:r>
              <a:rPr lang="ko-KR" altLang="en-US" dirty="0" smtClean="0"/>
              <a:t> 일반사진 및 선택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1600" y="3646996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사진 선택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hlinkClick r:id="rId4"/>
              </a:rPr>
              <a:t>https</a:t>
            </a:r>
            <a:r>
              <a:rPr lang="ko-KR" altLang="en-US" sz="1100" dirty="0">
                <a:hlinkClick r:id="rId4"/>
              </a:rPr>
              <a:t>://</a:t>
            </a:r>
            <a:r>
              <a:rPr lang="ko-KR" altLang="en-US" sz="1100" dirty="0" smtClean="0">
                <a:hlinkClick r:id="rId4"/>
              </a:rPr>
              <a:t>alvarotrigo.com/fullPage/examples/fixedHeaders.html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</a:t>
            </a:r>
            <a:r>
              <a:rPr lang="en-US" altLang="ko-KR" sz="1100" b="1" dirty="0" smtClean="0">
                <a:hlinkClick r:id="rId5"/>
              </a:rPr>
              <a:t>github.com/alvarotrigo/fullPage.js#methods</a:t>
            </a: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</a:t>
            </a:r>
            <a:r>
              <a:rPr lang="en-US" altLang="ko-KR" sz="1100" b="1" dirty="0" smtClean="0">
                <a:hlinkClick r:id="rId6"/>
              </a:rPr>
              <a:t>dev.moblab.kr/canvas-theme/HTML/component-radios-switches.html</a:t>
            </a:r>
            <a:endParaRPr lang="en-US" altLang="ko-KR" sz="1100" b="1" dirty="0" smtClean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  <a:endParaRPr lang="en-US" altLang="ko-KR" sz="1100" b="1" dirty="0" smtClean="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470400" y="3786285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사진 선택</a:t>
            </a:r>
            <a:endParaRPr lang="ko-KR" altLang="en-US" sz="14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61" y="2332146"/>
            <a:ext cx="4733983" cy="834437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64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429560" y="4902780"/>
            <a:ext cx="552969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2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3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4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https://blueimp.github.io/jQuery-File-Upload/index.html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https://alvarotrigo.com/fullPage/extensions/scrolloverflow-reset.html#secondPage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다음</a:t>
            </a:r>
            <a:endParaRPr lang="ko-KR" altLang="en-US" sz="10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6" y="296316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191" y="549742"/>
            <a:ext cx="5424152" cy="5185014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1759740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7306100" y="2878004"/>
            <a:ext cx="4048593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1074054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628659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56771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이전</a:t>
            </a:r>
            <a:endParaRPr lang="ko-KR" altLang="en-US" sz="1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09913" y="2300487"/>
            <a:ext cx="5089172" cy="1703043"/>
            <a:chOff x="803981" y="2194968"/>
            <a:chExt cx="5962660" cy="199534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2131" y="2486187"/>
              <a:ext cx="219075" cy="23812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51210" y="3180517"/>
              <a:ext cx="2352675" cy="50482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266355" y="3117839"/>
              <a:ext cx="703945" cy="2974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월세</a:t>
              </a:r>
              <a:endParaRPr lang="ko-KR" altLang="en-US" sz="1050" dirty="0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981" y="2252480"/>
              <a:ext cx="2343150" cy="50482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1249" y="3110160"/>
              <a:ext cx="2343150" cy="55245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0800000">
              <a:off x="5569190" y="2473942"/>
              <a:ext cx="171906" cy="23900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821723" y="2757979"/>
              <a:ext cx="59449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solidFill>
                    <a:srgbClr val="EC5848"/>
                  </a:solidFill>
                  <a:latin typeface="Nanum Gothic"/>
                </a:rPr>
                <a:t>※</a:t>
              </a:r>
              <a:r>
                <a:rPr lang="ko-KR" altLang="en-US" sz="1200" dirty="0" smtClean="0">
                  <a:solidFill>
                    <a:srgbClr val="EC5848"/>
                  </a:solidFill>
                  <a:latin typeface="Nanum Gothic"/>
                </a:rPr>
                <a:t>연세일 </a:t>
              </a:r>
              <a:r>
                <a:rPr lang="ko-KR" altLang="en-US" sz="1200" dirty="0">
                  <a:solidFill>
                    <a:srgbClr val="EC5848"/>
                  </a:solidFill>
                  <a:latin typeface="Nanum Gothic"/>
                </a:rPr>
                <a:t>경우</a:t>
              </a:r>
              <a:r>
                <a:rPr lang="en-US" altLang="ko-KR" sz="1200" dirty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200" dirty="0" smtClean="0">
                  <a:solidFill>
                    <a:srgbClr val="EC5848"/>
                  </a:solidFill>
                  <a:latin typeface="Nanum Gothic"/>
                </a:rPr>
                <a:t>월세에 </a:t>
              </a:r>
              <a:r>
                <a:rPr lang="en-US" altLang="ko-KR" sz="1200" dirty="0" smtClean="0">
                  <a:solidFill>
                    <a:srgbClr val="EC5848"/>
                  </a:solidFill>
                  <a:latin typeface="Nanum Gothic"/>
                </a:rPr>
                <a:t>1</a:t>
              </a:r>
              <a:r>
                <a:rPr lang="ko-KR" altLang="en-US" sz="1200" dirty="0" smtClean="0">
                  <a:solidFill>
                    <a:srgbClr val="EC5848"/>
                  </a:solidFill>
                  <a:latin typeface="Nanum Gothic"/>
                </a:rPr>
                <a:t>년치 임대료를 입력하세요</a:t>
              </a:r>
              <a:endParaRPr lang="ko-KR" alt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61679" y="2194968"/>
              <a:ext cx="859365" cy="2884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거래종류</a:t>
              </a:r>
              <a:endParaRPr lang="ko-KR" altLang="en-US" sz="1000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334119" y="2480482"/>
              <a:ext cx="2167087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전세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월세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연세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매매</a:t>
              </a:r>
              <a:endParaRPr lang="ko-KR" altLang="en-US" sz="1200" dirty="0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30318" y="2417233"/>
              <a:ext cx="895350" cy="352425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3334119" y="2435951"/>
              <a:ext cx="2194097" cy="321354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/>
            <p:cNvCxnSpPr>
              <a:stCxn id="41" idx="2"/>
              <a:endCxn id="43" idx="0"/>
            </p:cNvCxnSpPr>
            <p:nvPr/>
          </p:nvCxnSpPr>
          <p:spPr>
            <a:xfrm>
              <a:off x="4431167" y="2757306"/>
              <a:ext cx="576804" cy="1197985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3817428" y="3955291"/>
              <a:ext cx="2381085" cy="23502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다중 체크가 가능한 체크박스로 구현</a:t>
              </a:r>
              <a:endParaRPr lang="ko-KR" altLang="en-US" sz="1050" dirty="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959251" y="1089603"/>
            <a:ext cx="5466074" cy="2028127"/>
            <a:chOff x="5462721" y="154655"/>
            <a:chExt cx="6553875" cy="2431743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13"/>
            <a:srcRect t="55018"/>
            <a:stretch/>
          </p:blipFill>
          <p:spPr>
            <a:xfrm>
              <a:off x="6570730" y="508000"/>
              <a:ext cx="5278643" cy="2055073"/>
            </a:xfrm>
            <a:prstGeom prst="rect">
              <a:avLst/>
            </a:prstGeom>
          </p:spPr>
        </p:pic>
        <p:sp>
          <p:nvSpPr>
            <p:cNvPr id="97" name="직사각형 96"/>
            <p:cNvSpPr/>
            <p:nvPr/>
          </p:nvSpPr>
          <p:spPr>
            <a:xfrm>
              <a:off x="6552747" y="154655"/>
              <a:ext cx="5463849" cy="304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※ </a:t>
              </a:r>
              <a:r>
                <a:rPr lang="ko-KR" altLang="en-US" sz="1050" dirty="0" smtClean="0">
                  <a:solidFill>
                    <a:srgbClr val="EC5848"/>
                  </a:solidFill>
                  <a:latin typeface="Nanum Gothic"/>
                </a:rPr>
                <a:t>검색 결과에 반영되며</a:t>
              </a:r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050" dirty="0" smtClean="0">
                  <a:solidFill>
                    <a:srgbClr val="EC5848"/>
                  </a:solidFill>
                  <a:latin typeface="Nanum Gothic"/>
                </a:rPr>
                <a:t>고객에게 더 자세한 정보를 제공할 수 있습니다</a:t>
              </a:r>
              <a:r>
                <a:rPr lang="en-US" altLang="ko-KR" sz="1050" dirty="0" smtClean="0">
                  <a:solidFill>
                    <a:srgbClr val="EC5848"/>
                  </a:solidFill>
                  <a:latin typeface="Nanum Gothic"/>
                </a:rPr>
                <a:t>.</a:t>
              </a:r>
              <a:endParaRPr lang="ko-KR" altLang="en-US" sz="1050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653265" y="1757590"/>
              <a:ext cx="4840647" cy="265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385226" y="2042505"/>
              <a:ext cx="4511377" cy="516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/>
                <a:t>인터넷</a:t>
              </a:r>
              <a:r>
                <a:rPr lang="en-US" altLang="ko-KR" sz="1100" b="1" dirty="0" smtClean="0"/>
                <a:t>, TV, </a:t>
              </a:r>
              <a:r>
                <a:rPr lang="ko-KR" altLang="en-US" sz="1100" b="1" dirty="0" smtClean="0"/>
                <a:t>세탁기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에어컨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침대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책상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옷장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냉장고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가스레인지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전자레인지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신발장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err="1" smtClean="0"/>
                <a:t>전자도어락</a:t>
              </a:r>
              <a:r>
                <a:rPr lang="en-US" altLang="ko-KR" sz="1100" b="1" dirty="0" smtClean="0"/>
                <a:t>, </a:t>
              </a:r>
              <a:r>
                <a:rPr lang="ko-KR" altLang="en-US" sz="1100" b="1" dirty="0" smtClean="0"/>
                <a:t>비데</a:t>
              </a:r>
              <a:endParaRPr lang="en-US" altLang="ko-KR" sz="1100" b="1" dirty="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653264" y="869845"/>
              <a:ext cx="4840647" cy="2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9842408" y="841410"/>
              <a:ext cx="1897428" cy="312643"/>
              <a:chOff x="10067026" y="613020"/>
              <a:chExt cx="1897428" cy="312643"/>
            </a:xfrm>
          </p:grpSpPr>
          <p:pic>
            <p:nvPicPr>
              <p:cNvPr id="114" name="그림 113"/>
              <p:cNvPicPr>
                <a:picLocks noChangeAspect="1"/>
              </p:cNvPicPr>
              <p:nvPr/>
            </p:nvPicPr>
            <p:blipFill rotWithShape="1">
              <a:blip r:embed="rId9"/>
              <a:srcRect t="30440"/>
              <a:stretch/>
            </p:blipFill>
            <p:spPr>
              <a:xfrm>
                <a:off x="10067026" y="613020"/>
                <a:ext cx="1897428" cy="283208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1608993" y="630596"/>
                <a:ext cx="35546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 smtClean="0"/>
                  <a:t>평</a:t>
                </a:r>
                <a:endParaRPr lang="ko-KR" altLang="en-US" sz="1050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0088215" y="621216"/>
                <a:ext cx="1012756" cy="3044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 smtClean="0"/>
                  <a:t>실내 평수</a:t>
                </a:r>
                <a:endParaRPr lang="ko-KR" altLang="en-US" sz="1050" dirty="0"/>
              </a:p>
            </p:txBody>
          </p:sp>
        </p:grpSp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9"/>
            <a:srcRect t="36572"/>
            <a:stretch/>
          </p:blipFill>
          <p:spPr>
            <a:xfrm>
              <a:off x="7376877" y="824939"/>
              <a:ext cx="2352675" cy="320204"/>
            </a:xfrm>
            <a:prstGeom prst="rect">
              <a:avLst/>
            </a:prstGeom>
          </p:spPr>
        </p:pic>
        <p:sp>
          <p:nvSpPr>
            <p:cNvPr id="105" name="TextBox 104"/>
            <p:cNvSpPr txBox="1"/>
            <p:nvPr/>
          </p:nvSpPr>
          <p:spPr>
            <a:xfrm>
              <a:off x="9365618" y="858986"/>
              <a:ext cx="4407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층</a:t>
              </a:r>
              <a:endParaRPr lang="ko-KR" altLang="en-US" sz="1050" dirty="0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1604" y="853936"/>
              <a:ext cx="219075" cy="238125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7457860" y="858986"/>
              <a:ext cx="14388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지하 </a:t>
              </a:r>
              <a:r>
                <a:rPr lang="en-US" altLang="ko-KR" sz="800" dirty="0" smtClean="0"/>
                <a:t>~ 20</a:t>
              </a:r>
              <a:r>
                <a:rPr lang="ko-KR" altLang="en-US" sz="800" dirty="0" smtClean="0"/>
                <a:t>층 이상</a:t>
              </a:r>
              <a:r>
                <a:rPr lang="en-US" altLang="ko-KR" sz="800" dirty="0" smtClean="0"/>
                <a:t> </a:t>
              </a:r>
              <a:endParaRPr lang="ko-KR" altLang="en-US" sz="105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552745" y="869845"/>
              <a:ext cx="1143822" cy="3044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해당 층수</a:t>
              </a:r>
              <a:endParaRPr lang="ko-KR" altLang="en-US" sz="1050" b="1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406956" y="2053900"/>
              <a:ext cx="4489647" cy="532498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화살표 연결선 111"/>
            <p:cNvCxnSpPr>
              <a:stCxn id="111" idx="1"/>
              <a:endCxn id="113" idx="2"/>
            </p:cNvCxnSpPr>
            <p:nvPr/>
          </p:nvCxnSpPr>
          <p:spPr>
            <a:xfrm flipH="1" flipV="1">
              <a:off x="6653264" y="1984600"/>
              <a:ext cx="753691" cy="33555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/>
            <p:cNvSpPr/>
            <p:nvPr/>
          </p:nvSpPr>
          <p:spPr>
            <a:xfrm>
              <a:off x="5462721" y="1524581"/>
              <a:ext cx="2381086" cy="460019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다중 체크가 가능한 체크박스로 구현</a:t>
              </a:r>
              <a:endParaRPr lang="ko-KR" altLang="en-US" sz="1050" dirty="0"/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8790338" y="4928533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/>
          <p:cNvGrpSpPr/>
          <p:nvPr/>
        </p:nvGrpSpPr>
        <p:grpSpPr>
          <a:xfrm>
            <a:off x="6932114" y="579203"/>
            <a:ext cx="4792228" cy="4875796"/>
            <a:chOff x="6570731" y="-563760"/>
            <a:chExt cx="5758181" cy="5858595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11643496" y="-563760"/>
              <a:ext cx="685416" cy="2208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작성</a:t>
              </a:r>
              <a:endParaRPr lang="ko-KR" altLang="en-US" dirty="0"/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9601053" y="4991709"/>
              <a:ext cx="1319410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작성 취소</a:t>
              </a:r>
              <a:endParaRPr lang="ko-KR" altLang="en-US" dirty="0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10420708" y="2788265"/>
              <a:ext cx="1428665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공개</a:t>
              </a:r>
              <a:r>
                <a:rPr lang="en-US" altLang="ko-KR" sz="1400" dirty="0" smtClean="0"/>
                <a:t>,</a:t>
              </a:r>
              <a:r>
                <a:rPr lang="ko-KR" altLang="en-US" sz="1400" dirty="0" smtClean="0"/>
                <a:t>비공개</a:t>
              </a:r>
              <a:endParaRPr lang="ko-KR" altLang="en-US" sz="1400" dirty="0"/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30299" y="2768977"/>
              <a:ext cx="219075" cy="238125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70731" y="2763221"/>
              <a:ext cx="767265" cy="207369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0731" y="3053893"/>
              <a:ext cx="4927037" cy="2240942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37996" y="3434140"/>
              <a:ext cx="4058487" cy="1230711"/>
            </a:xfrm>
            <a:prstGeom prst="rect">
              <a:avLst/>
            </a:prstGeom>
          </p:spPr>
        </p:pic>
        <p:sp>
          <p:nvSpPr>
            <p:cNvPr id="126" name="직사각형 125"/>
            <p:cNvSpPr/>
            <p:nvPr/>
          </p:nvSpPr>
          <p:spPr>
            <a:xfrm>
              <a:off x="6611594" y="3113680"/>
              <a:ext cx="569387" cy="246221"/>
            </a:xfrm>
            <a:prstGeom prst="rect">
              <a:avLst/>
            </a:prstGeom>
            <a:solidFill>
              <a:srgbClr val="ECF0F5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000" b="1" dirty="0" err="1" smtClean="0"/>
                <a:t>소개글</a:t>
              </a:r>
              <a:endParaRPr lang="ko-KR" altLang="en-US" sz="1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235298" y="2704537"/>
              <a:ext cx="118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*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(2)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cozy (2017)</a:t>
            </a:r>
          </a:p>
          <a:p>
            <a:r>
              <a:rPr lang="en-US" altLang="ko-KR" dirty="0" smtClean="0"/>
              <a:t>-20~30</a:t>
            </a:r>
            <a:r>
              <a:rPr lang="ko-KR" altLang="en-US" dirty="0" smtClean="0"/>
              <a:t>대를 위한 </a:t>
            </a:r>
            <a:r>
              <a:rPr lang="en-US" altLang="ko-KR" dirty="0" smtClean="0"/>
              <a:t>care service</a:t>
            </a:r>
          </a:p>
          <a:p>
            <a:r>
              <a:rPr lang="en-US" altLang="ko-KR" dirty="0" smtClean="0"/>
              <a:t>-interior 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v2 </a:t>
            </a: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방 정보 중계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cs </a:t>
            </a:r>
            <a:r>
              <a:rPr lang="ko-KR" altLang="en-US" dirty="0" smtClean="0"/>
              <a:t>정보누적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정부과제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v3 = </a:t>
            </a:r>
            <a:r>
              <a:rPr lang="ko-KR" altLang="en-US" dirty="0" smtClean="0"/>
              <a:t>아늑한 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</a:t>
            </a:r>
            <a:r>
              <a:rPr lang="ko-KR" altLang="en-US" dirty="0" smtClean="0"/>
              <a:t>기반 플랫폼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수익모델 창출</a:t>
            </a:r>
            <a:r>
              <a:rPr lang="en-US" altLang="ko-KR" dirty="0" smtClean="0"/>
              <a:t>(o2o</a:t>
            </a:r>
            <a:r>
              <a:rPr lang="ko-KR" altLang="en-US" dirty="0" smtClean="0"/>
              <a:t>거래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landing page</a:t>
            </a:r>
          </a:p>
          <a:p>
            <a:r>
              <a:rPr lang="en-US" altLang="ko-KR" dirty="0" smtClean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</a:t>
            </a:r>
            <a:r>
              <a:rPr lang="en-US" altLang="ko-KR" dirty="0" smtClean="0">
                <a:solidFill>
                  <a:srgbClr val="FF0000"/>
                </a:solidFill>
              </a:rPr>
              <a:t>) v4</a:t>
            </a:r>
          </a:p>
          <a:p>
            <a:r>
              <a:rPr lang="en-US" altLang="ko-KR" dirty="0" smtClean="0"/>
              <a:t>-ex) </a:t>
            </a:r>
            <a:r>
              <a:rPr lang="ko-KR" altLang="en-US" dirty="0" smtClean="0"/>
              <a:t>중개거래전문 </a:t>
            </a:r>
            <a:r>
              <a:rPr lang="en-US" altLang="ko-KR" dirty="0" smtClean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4~8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9~12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0" y="935689"/>
            <a:ext cx="11401425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8452"/>
          <a:stretch/>
        </p:blipFill>
        <p:spPr>
          <a:xfrm>
            <a:off x="453420" y="1604512"/>
            <a:ext cx="11049000" cy="14538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header(1) – </a:t>
            </a:r>
            <a:r>
              <a:rPr lang="ko-KR" altLang="en-US" b="1" dirty="0" smtClean="0"/>
              <a:t>사진</a:t>
            </a:r>
            <a:r>
              <a:rPr lang="en-US" altLang="ko-KR" b="1" dirty="0" smtClean="0"/>
              <a:t>(NORMAL or </a:t>
            </a:r>
            <a:r>
              <a:rPr lang="ko-KR" altLang="en-US" b="1" dirty="0" smtClean="0"/>
              <a:t>전체</a:t>
            </a:r>
            <a:r>
              <a:rPr lang="en-US" altLang="ko-KR" b="1" dirty="0" smtClean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 flipV="1">
            <a:off x="5341019" y="4712125"/>
            <a:ext cx="732805" cy="2276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부동산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숙박시설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항공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인테리어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3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548"/>
          <a:stretch/>
        </p:blipFill>
        <p:spPr>
          <a:xfrm>
            <a:off x="453420" y="1794293"/>
            <a:ext cx="11049000" cy="14280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header(1) – </a:t>
            </a:r>
            <a:r>
              <a:rPr lang="ko-KR" altLang="en-US" b="1" dirty="0" smtClean="0"/>
              <a:t>사진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방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부동산</a:t>
            </a:r>
            <a:r>
              <a:rPr lang="en-US" altLang="ko-KR" b="1" dirty="0" smtClean="0"/>
              <a:t>)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2041203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부동산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840987" y="20412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숙박시설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3124052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879904" y="200393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항공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484373" y="2003933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인테리어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373415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20412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819525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797196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396396"/>
            <a:ext cx="11048999" cy="4000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r="91590" b="-16"/>
          <a:stretch/>
        </p:blipFill>
        <p:spPr>
          <a:xfrm>
            <a:off x="3738268" y="1479935"/>
            <a:ext cx="668849" cy="3009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18745" t="4764" r="30137" b="4268"/>
          <a:stretch/>
        </p:blipFill>
        <p:spPr>
          <a:xfrm>
            <a:off x="4407117" y="1497244"/>
            <a:ext cx="4065145" cy="2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182"/>
          <a:stretch/>
        </p:blipFill>
        <p:spPr>
          <a:xfrm>
            <a:off x="453420" y="1621766"/>
            <a:ext cx="11049000" cy="1436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header(1) – </a:t>
            </a:r>
            <a:r>
              <a:rPr lang="ko-KR" altLang="en-US" b="1" dirty="0" smtClean="0"/>
              <a:t>지도</a:t>
            </a:r>
            <a:r>
              <a:rPr lang="en-US" altLang="ko-KR" b="1" dirty="0"/>
              <a:t>(NORMAL or </a:t>
            </a:r>
            <a:r>
              <a:rPr lang="ko-KR" altLang="en-US" b="1" dirty="0"/>
              <a:t>전체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부동산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숙박시설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항공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인테리어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7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548"/>
          <a:stretch/>
        </p:blipFill>
        <p:spPr>
          <a:xfrm>
            <a:off x="453420" y="1794293"/>
            <a:ext cx="11049000" cy="14280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header(1) – </a:t>
            </a:r>
            <a:r>
              <a:rPr lang="ko-KR" altLang="en-US" b="1" dirty="0" smtClean="0"/>
              <a:t>사진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방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부동산</a:t>
            </a:r>
            <a:r>
              <a:rPr lang="en-US" altLang="ko-KR" b="1" dirty="0" smtClean="0"/>
              <a:t>)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2041203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부동산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840987" y="20412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숙박시설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3124052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879904" y="200393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항공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484373" y="2003933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인테리어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373415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20412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819525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797196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396396"/>
            <a:ext cx="11048999" cy="4000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r="91590" b="-16"/>
          <a:stretch/>
        </p:blipFill>
        <p:spPr>
          <a:xfrm>
            <a:off x="3738268" y="1462626"/>
            <a:ext cx="668849" cy="3009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18745" t="4764" r="30137" b="4268"/>
          <a:stretch/>
        </p:blipFill>
        <p:spPr>
          <a:xfrm>
            <a:off x="4407117" y="1479935"/>
            <a:ext cx="4065145" cy="2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34111</TotalTime>
  <Words>5245</Words>
  <Application>Microsoft Office PowerPoint</Application>
  <PresentationFormat>와이드스크린</PresentationFormat>
  <Paragraphs>1436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399</cp:revision>
  <cp:lastPrinted>2016-12-30T17:01:41Z</cp:lastPrinted>
  <dcterms:created xsi:type="dcterms:W3CDTF">2016-12-20T07:51:24Z</dcterms:created>
  <dcterms:modified xsi:type="dcterms:W3CDTF">2017-06-19T09:06:14Z</dcterms:modified>
</cp:coreProperties>
</file>